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5"/>
    <p:sldMasterId id="2147483681" r:id="rId6"/>
    <p:sldMasterId id="2147483740" r:id="rId7"/>
    <p:sldMasterId id="2147483760" r:id="rId8"/>
  </p:sldMasterIdLst>
  <p:notesMasterIdLst>
    <p:notesMasterId r:id="rId60"/>
  </p:notesMasterIdLst>
  <p:handoutMasterIdLst>
    <p:handoutMasterId r:id="rId61"/>
  </p:handoutMasterIdLst>
  <p:sldIdLst>
    <p:sldId id="2959" r:id="rId9"/>
    <p:sldId id="2887" r:id="rId10"/>
    <p:sldId id="2888" r:id="rId11"/>
    <p:sldId id="853" r:id="rId12"/>
    <p:sldId id="1314" r:id="rId13"/>
    <p:sldId id="2889" r:id="rId14"/>
    <p:sldId id="4434" r:id="rId15"/>
    <p:sldId id="2251" r:id="rId16"/>
    <p:sldId id="2919" r:id="rId17"/>
    <p:sldId id="2961" r:id="rId18"/>
    <p:sldId id="2908" r:id="rId19"/>
    <p:sldId id="2909" r:id="rId20"/>
    <p:sldId id="2929" r:id="rId21"/>
    <p:sldId id="2956" r:id="rId22"/>
    <p:sldId id="4491" r:id="rId23"/>
    <p:sldId id="2938" r:id="rId24"/>
    <p:sldId id="2933" r:id="rId25"/>
    <p:sldId id="2903" r:id="rId26"/>
    <p:sldId id="2943" r:id="rId27"/>
    <p:sldId id="2945" r:id="rId28"/>
    <p:sldId id="2904" r:id="rId29"/>
    <p:sldId id="2946" r:id="rId30"/>
    <p:sldId id="4397" r:id="rId31"/>
    <p:sldId id="2944" r:id="rId32"/>
    <p:sldId id="2905" r:id="rId33"/>
    <p:sldId id="2934" r:id="rId34"/>
    <p:sldId id="2935" r:id="rId35"/>
    <p:sldId id="2936" r:id="rId36"/>
    <p:sldId id="260" r:id="rId37"/>
    <p:sldId id="4492" r:id="rId38"/>
    <p:sldId id="2947" r:id="rId39"/>
    <p:sldId id="2937" r:id="rId40"/>
    <p:sldId id="2910" r:id="rId41"/>
    <p:sldId id="2941" r:id="rId42"/>
    <p:sldId id="2940" r:id="rId43"/>
    <p:sldId id="2949" r:id="rId44"/>
    <p:sldId id="4398" r:id="rId45"/>
    <p:sldId id="2948" r:id="rId46"/>
    <p:sldId id="2942" r:id="rId47"/>
    <p:sldId id="2917" r:id="rId48"/>
    <p:sldId id="2894" r:id="rId49"/>
    <p:sldId id="2955" r:id="rId50"/>
    <p:sldId id="2953" r:id="rId51"/>
    <p:sldId id="2950" r:id="rId52"/>
    <p:sldId id="2918" r:id="rId53"/>
    <p:sldId id="2957" r:id="rId54"/>
    <p:sldId id="2958" r:id="rId55"/>
    <p:sldId id="2923" r:id="rId56"/>
    <p:sldId id="2924" r:id="rId57"/>
    <p:sldId id="2925" r:id="rId58"/>
    <p:sldId id="292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5D"/>
    <a:srgbClr val="AFDDDB"/>
    <a:srgbClr val="ED7D31"/>
    <a:srgbClr val="3DC1BD"/>
    <a:srgbClr val="F8F8FD"/>
    <a:srgbClr val="F7F8FD"/>
    <a:srgbClr val="F9F1F3"/>
    <a:srgbClr val="F9F3F4"/>
    <a:srgbClr val="555FAD"/>
    <a:srgbClr val="F9F9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079448-55C1-412B-B7E0-BCAEE5937740}" v="5" dt="2024-04-11T21:23:36.216"/>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8" autoAdjust="0"/>
    <p:restoredTop sz="73366" autoAdjust="0"/>
  </p:normalViewPr>
  <p:slideViewPr>
    <p:cSldViewPr snapToGrid="0">
      <p:cViewPr varScale="1">
        <p:scale>
          <a:sx n="81" d="100"/>
          <a:sy n="81" d="100"/>
        </p:scale>
        <p:origin x="1674" y="84"/>
      </p:cViewPr>
      <p:guideLst/>
    </p:cSldViewPr>
  </p:slideViewPr>
  <p:outlineViewPr>
    <p:cViewPr>
      <p:scale>
        <a:sx n="33" d="100"/>
        <a:sy n="33" d="100"/>
      </p:scale>
      <p:origin x="0" y="-21342"/>
    </p:cViewPr>
  </p:outlineViewPr>
  <p:notesTextViewPr>
    <p:cViewPr>
      <p:scale>
        <a:sx n="3" d="2"/>
        <a:sy n="3" d="2"/>
      </p:scale>
      <p:origin x="0" y="0"/>
    </p:cViewPr>
  </p:notesText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_rels/data14.xml.rels><?xml version="1.0" encoding="UTF-8" standalone="yes"?>
<Relationships xmlns="http://schemas.openxmlformats.org/package/2006/relationships"><Relationship Id="rId1" Type="http://schemas.openxmlformats.org/officeDocument/2006/relationships/hyperlink" Target="https://documentation.calpads.org/Reports/EOY2/Report5.1_ProgramParticipantsCount/" TargetMode="External"/></Relationships>
</file>

<file path=ppt/diagrams/_rels/data15.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ata16.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ata2.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image" Target="../media/image39.png"/></Relationships>
</file>

<file path=ppt/diagrams/_rels/data21.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ata22.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ata23.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ata24.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ata25.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ata26.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ata27.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ata28.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ata29.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ata3.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image" Target="../media/image41.png"/></Relationships>
</file>

<file path=ppt/diagrams/_rels/data30.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ata31.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ata36.xml.rels><?xml version="1.0" encoding="UTF-8" standalone="yes"?>
<Relationships xmlns="http://schemas.openxmlformats.org/package/2006/relationships"><Relationship Id="rId1" Type="http://schemas.openxmlformats.org/officeDocument/2006/relationships/hyperlink" Target="https://documentation.calpads.org/Reports/EOY4/Report16.1_StudentswithDisabilities/" TargetMode="External"/></Relationships>
</file>

<file path=ppt/diagrams/_rels/data37.xml.rels><?xml version="1.0" encoding="UTF-8" standalone="yes"?>
<Relationships xmlns="http://schemas.openxmlformats.org/package/2006/relationships"><Relationship Id="rId1" Type="http://schemas.openxmlformats.org/officeDocument/2006/relationships/hyperlink" Target="https://documentation.calpads.org/Reports/EOY4/Report16.2_StudentswithDisabilities/" TargetMode="External"/></Relationships>
</file>

<file path=ppt/diagrams/_rels/data39.xml.rels><?xml version="1.0" encoding="UTF-8" standalone="yes"?>
<Relationships xmlns="http://schemas.openxmlformats.org/package/2006/relationships"><Relationship Id="rId1" Type="http://schemas.openxmlformats.org/officeDocument/2006/relationships/hyperlink" Target="https://documentation.calpads.org/Reports/EOY4/Report16.3_SpecialEducation%28SPED%29StudentProfile-List/" TargetMode="External"/></Relationships>
</file>

<file path=ppt/diagrams/_rels/data40.xml.rels><?xml version="1.0" encoding="UTF-8" standalone="yes"?>
<Relationships xmlns="http://schemas.openxmlformats.org/package/2006/relationships"><Relationship Id="rId2" Type="http://schemas.openxmlformats.org/officeDocument/2006/relationships/hyperlink" Target="https://documentation.calpads.org/Reports/EOY4/Report16.6_StudentswithDisabilities/" TargetMode="External"/><Relationship Id="rId1" Type="http://schemas.openxmlformats.org/officeDocument/2006/relationships/hyperlink" Target="https://documentation.calpads.org/Reports/EOY4/Report16.5_StudentswithDisabilities/" TargetMode="External"/></Relationships>
</file>

<file path=ppt/diagrams/_rels/data41.xml.rels><?xml version="1.0" encoding="UTF-8" standalone="yes"?>
<Relationships xmlns="http://schemas.openxmlformats.org/package/2006/relationships"><Relationship Id="rId2" Type="http://schemas.openxmlformats.org/officeDocument/2006/relationships/hyperlink" Target="https://documentation.calpads.org/Reports/EOY4/Report16.10_StudentswithDisabilities-ProgramExitStudentList/" TargetMode="External"/><Relationship Id="rId1" Type="http://schemas.openxmlformats.org/officeDocument/2006/relationships/hyperlink" Target="https://documentation.calpads.org/Reports/EOY4/Report16.9_StudentswithDisabilitiesProgramExits/" TargetMode="External"/></Relationships>
</file>

<file path=ppt/diagrams/_rels/data42.xml.rels><?xml version="1.0" encoding="UTF-8" standalone="yes"?>
<Relationships xmlns="http://schemas.openxmlformats.org/package/2006/relationships"><Relationship Id="rId2" Type="http://schemas.openxmlformats.org/officeDocument/2006/relationships/hyperlink" Target="https://documentation.calpads.org/Reports/EOY4/Report17.4_PostsecondaryStatusStudentList/" TargetMode="External"/><Relationship Id="rId1" Type="http://schemas.openxmlformats.org/officeDocument/2006/relationships/hyperlink" Target="https://documentation.calpads.org/Reports/EOY4/Report17.3_PostsecondarySurveyOutcomeforSWDsCount/" TargetMode="External"/></Relationships>
</file>

<file path=ppt/diagrams/_rels/data43.xml.rels><?xml version="1.0" encoding="UTF-8" standalone="yes"?>
<Relationships xmlns="http://schemas.openxmlformats.org/package/2006/relationships"><Relationship Id="rId1" Type="http://schemas.openxmlformats.org/officeDocument/2006/relationships/hyperlink" Target="https://documentation.calpads.org/Reports/SELPA/Fall1/Report16.11_SELPA/" TargetMode="External"/></Relationships>
</file>

<file path=ppt/diagrams/_rels/data44.xml.rels><?xml version="1.0" encoding="UTF-8" standalone="yes"?>
<Relationships xmlns="http://schemas.openxmlformats.org/package/2006/relationships"><Relationship Id="rId1" Type="http://schemas.openxmlformats.org/officeDocument/2006/relationships/hyperlink" Target="https://documentation.calpads.org/Reports/Fall1/Report16.12_StudentswithDisabilities-EducationPlanbyPrimaryDisability%28Fall1%29/" TargetMode="External"/></Relationships>
</file>

<file path=ppt/diagrams/_rels/data7.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rawing14.xml.rels><?xml version="1.0" encoding="UTF-8" standalone="yes"?>
<Relationships xmlns="http://schemas.openxmlformats.org/package/2006/relationships"><Relationship Id="rId1" Type="http://schemas.openxmlformats.org/officeDocument/2006/relationships/hyperlink" Target="https://documentation.calpads.org/Reports/EOY2/Report5.1_ProgramParticipantsCount/" TargetMode="External"/></Relationships>
</file>

<file path=ppt/diagrams/_rels/drawing15.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rawing16.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rawing2.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image" Target="../media/image39.png"/></Relationships>
</file>

<file path=ppt/diagrams/_rels/drawing21.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rawing22.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rawing23.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rawing24.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rawing25.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rawing26.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rawing27.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rawing28.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rawing29.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rawing3.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image" Target="../media/image41.png"/></Relationships>
</file>

<file path=ppt/diagrams/_rels/drawing30.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rawing31.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rawing36.xml.rels><?xml version="1.0" encoding="UTF-8" standalone="yes"?>
<Relationships xmlns="http://schemas.openxmlformats.org/package/2006/relationships"><Relationship Id="rId1" Type="http://schemas.openxmlformats.org/officeDocument/2006/relationships/hyperlink" Target="https://documentation.calpads.org/Reports/EOY4/Report16.1_StudentswithDisabilities/" TargetMode="External"/></Relationships>
</file>

<file path=ppt/diagrams/_rels/drawing37.xml.rels><?xml version="1.0" encoding="UTF-8" standalone="yes"?>
<Relationships xmlns="http://schemas.openxmlformats.org/package/2006/relationships"><Relationship Id="rId1" Type="http://schemas.openxmlformats.org/officeDocument/2006/relationships/hyperlink" Target="https://documentation.calpads.org/Reports/EOY4/Report16.2_StudentswithDisabilities/" TargetMode="External"/></Relationships>
</file>

<file path=ppt/diagrams/_rels/drawing39.xml.rels><?xml version="1.0" encoding="UTF-8" standalone="yes"?>
<Relationships xmlns="http://schemas.openxmlformats.org/package/2006/relationships"><Relationship Id="rId1" Type="http://schemas.openxmlformats.org/officeDocument/2006/relationships/hyperlink" Target="https://documentation.calpads.org/Reports/EOY4/Report16.3_SpecialEducation%28SPED%29StudentProfile-List/" TargetMode="External"/></Relationships>
</file>

<file path=ppt/diagrams/_rels/drawing40.xml.rels><?xml version="1.0" encoding="UTF-8" standalone="yes"?>
<Relationships xmlns="http://schemas.openxmlformats.org/package/2006/relationships"><Relationship Id="rId2" Type="http://schemas.openxmlformats.org/officeDocument/2006/relationships/hyperlink" Target="https://documentation.calpads.org/Reports/EOY4/Report16.6_StudentswithDisabilities/" TargetMode="External"/><Relationship Id="rId1" Type="http://schemas.openxmlformats.org/officeDocument/2006/relationships/hyperlink" Target="https://documentation.calpads.org/Reports/EOY4/Report16.5_StudentswithDisabilities/" TargetMode="External"/></Relationships>
</file>

<file path=ppt/diagrams/_rels/drawing41.xml.rels><?xml version="1.0" encoding="UTF-8" standalone="yes"?>
<Relationships xmlns="http://schemas.openxmlformats.org/package/2006/relationships"><Relationship Id="rId2" Type="http://schemas.openxmlformats.org/officeDocument/2006/relationships/hyperlink" Target="https://documentation.calpads.org/Reports/EOY4/Report16.10_StudentswithDisabilities-ProgramExitStudentList/" TargetMode="External"/><Relationship Id="rId1" Type="http://schemas.openxmlformats.org/officeDocument/2006/relationships/hyperlink" Target="https://documentation.calpads.org/Reports/EOY4/Report16.9_StudentswithDisabilitiesProgramExits/" TargetMode="External"/></Relationships>
</file>

<file path=ppt/diagrams/_rels/drawing42.xml.rels><?xml version="1.0" encoding="UTF-8" standalone="yes"?>
<Relationships xmlns="http://schemas.openxmlformats.org/package/2006/relationships"><Relationship Id="rId2" Type="http://schemas.openxmlformats.org/officeDocument/2006/relationships/hyperlink" Target="https://documentation.calpads.org/Reports/EOY4/Report17.4_PostsecondaryStatusStudentList/" TargetMode="External"/><Relationship Id="rId1" Type="http://schemas.openxmlformats.org/officeDocument/2006/relationships/hyperlink" Target="https://documentation.calpads.org/Reports/EOY4/Report17.3_PostsecondarySurveyOutcomeforSWDsCount/" TargetMode="External"/></Relationships>
</file>

<file path=ppt/diagrams/_rels/drawing43.xml.rels><?xml version="1.0" encoding="UTF-8" standalone="yes"?>
<Relationships xmlns="http://schemas.openxmlformats.org/package/2006/relationships"><Relationship Id="rId1" Type="http://schemas.openxmlformats.org/officeDocument/2006/relationships/hyperlink" Target="https://documentation.calpads.org/Reports/SELPA/Fall1/Report16.11_SELPA/" TargetMode="External"/></Relationships>
</file>

<file path=ppt/diagrams/_rels/drawing44.xml.rels><?xml version="1.0" encoding="UTF-8" standalone="yes"?>
<Relationships xmlns="http://schemas.openxmlformats.org/package/2006/relationships"><Relationship Id="rId1" Type="http://schemas.openxmlformats.org/officeDocument/2006/relationships/hyperlink" Target="https://documentation.calpads.org/Reports/Fall1/Report16.12_StudentswithDisabilities-EducationPlanbyPrimaryDisability%28Fall1%29/"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8CFBC3-B4F9-487F-AFB9-197BDE400E3F}" type="doc">
      <dgm:prSet loTypeId="urn:microsoft.com/office/officeart/2005/8/layout/lProcess2" loCatId="list" qsTypeId="urn:microsoft.com/office/officeart/2005/8/quickstyle/simple2" qsCatId="simple" csTypeId="urn:microsoft.com/office/officeart/2005/8/colors/accent2_2" csCatId="accent2" phldr="1"/>
      <dgm:spPr/>
      <dgm:t>
        <a:bodyPr/>
        <a:lstStyle/>
        <a:p>
          <a:endParaRPr lang="en-US"/>
        </a:p>
      </dgm:t>
    </dgm:pt>
    <dgm:pt modelId="{28458FB2-1555-435D-B941-49BB5970BC3D}">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dirty="0"/>
            <a:t>EOY 3</a:t>
          </a:r>
        </a:p>
        <a:p>
          <a:pPr>
            <a:spcAft>
              <a:spcPts val="600"/>
            </a:spcAft>
          </a:pPr>
          <a:r>
            <a:rPr lang="en-US" sz="1200" dirty="0"/>
            <a:t>July 1–June 30</a:t>
          </a:r>
          <a:endParaRPr lang="en-US" sz="1200" b="0" i="0" u="none" dirty="0"/>
        </a:p>
      </dgm:t>
    </dgm:pt>
    <dgm:pt modelId="{9C613142-F86E-46CC-B996-8696A7C46ECA}" type="parTrans" cxnId="{65070E39-6D8A-408F-8077-FC1F84D33C75}">
      <dgm:prSet/>
      <dgm:spPr/>
      <dgm:t>
        <a:bodyPr/>
        <a:lstStyle/>
        <a:p>
          <a:endParaRPr lang="en-US" sz="2000"/>
        </a:p>
      </dgm:t>
    </dgm:pt>
    <dgm:pt modelId="{D9830C12-8E3E-499D-8A3D-53F537788086}" type="sibTrans" cxnId="{65070E39-6D8A-408F-8077-FC1F84D33C75}">
      <dgm:prSet/>
      <dgm:spPr/>
      <dgm:t>
        <a:bodyPr/>
        <a:lstStyle/>
        <a:p>
          <a:endParaRPr lang="en-US" sz="2000"/>
        </a:p>
      </dgm:t>
    </dgm:pt>
    <dgm:pt modelId="{599EC2A3-5B1B-47BF-A8A4-541F43542213}">
      <dgm:prSet custT="1"/>
      <dgm:spPr>
        <a:solidFill>
          <a:srgbClr val="42C1B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Student Behavioral Incidents</a:t>
          </a:r>
          <a:endParaRPr lang="en-US" sz="1200" b="1" dirty="0">
            <a:solidFill>
              <a:schemeClr val="bg1"/>
            </a:solidFill>
            <a:latin typeface="Arial" panose="020B0604020202020204" pitchFamily="34" charset="0"/>
            <a:cs typeface="Arial" panose="020B0604020202020204" pitchFamily="34" charset="0"/>
          </a:endParaRPr>
        </a:p>
      </dgm:t>
    </dgm:pt>
    <dgm:pt modelId="{B61568B5-064D-4275-8EB3-E6E9B7DF9A1B}" type="parTrans" cxnId="{14CDEA8A-C013-4ECB-8E4F-CD3077D314DD}">
      <dgm:prSet/>
      <dgm:spPr/>
      <dgm:t>
        <a:bodyPr/>
        <a:lstStyle/>
        <a:p>
          <a:endParaRPr lang="en-US" sz="2000"/>
        </a:p>
      </dgm:t>
    </dgm:pt>
    <dgm:pt modelId="{2BC841F4-2139-49F4-9B23-F876378FC536}" type="sibTrans" cxnId="{14CDEA8A-C013-4ECB-8E4F-CD3077D314DD}">
      <dgm:prSet/>
      <dgm:spPr/>
      <dgm:t>
        <a:bodyPr/>
        <a:lstStyle/>
        <a:p>
          <a:endParaRPr lang="en-US" sz="2000"/>
        </a:p>
      </dgm:t>
    </dgm:pt>
    <dgm:pt modelId="{A195FBE8-A0C7-43C7-87A0-3D71FCAC184B}">
      <dgm:prSet phldrT="[Text]" custT="1"/>
      <dgm:spPr>
        <a:solidFill>
          <a:srgbClr val="42C1BD"/>
        </a:solidFill>
        <a:ln>
          <a:noFill/>
        </a:ln>
        <a:effectLst>
          <a:outerShdw blurRad="63500" algn="ctr" rotWithShape="0">
            <a:prstClr val="black">
              <a:alpha val="40000"/>
            </a:prstClr>
          </a:outerShdw>
        </a:effectLst>
      </dgm:spPr>
      <dgm:t>
        <a:bodyPr anchor="ctr"/>
        <a:lstStyle/>
        <a:p>
          <a:pPr algn="ctr"/>
          <a:r>
            <a:rPr lang="en-US" sz="1200" b="1" i="0" u="none">
              <a:solidFill>
                <a:schemeClr val="bg1"/>
              </a:solidFill>
              <a:latin typeface="Arial" panose="020B0604020202020204" pitchFamily="34" charset="0"/>
              <a:cs typeface="Arial" panose="020B0604020202020204" pitchFamily="34" charset="0"/>
            </a:rPr>
            <a:t>Course completion</a:t>
          </a:r>
          <a:endParaRPr lang="en-US" sz="1200" b="1" dirty="0">
            <a:solidFill>
              <a:schemeClr val="bg1"/>
            </a:solidFill>
            <a:latin typeface="Arial" panose="020B0604020202020204" pitchFamily="34" charset="0"/>
            <a:cs typeface="Arial" panose="020B0604020202020204" pitchFamily="34" charset="0"/>
          </a:endParaRPr>
        </a:p>
      </dgm:t>
    </dgm:pt>
    <dgm:pt modelId="{FBD49AB6-4ACA-4980-AEB4-1D28CAA5721F}" type="parTrans" cxnId="{51D11B4A-E9EB-491B-8D89-B690C5D0DF93}">
      <dgm:prSet/>
      <dgm:spPr/>
      <dgm:t>
        <a:bodyPr/>
        <a:lstStyle/>
        <a:p>
          <a:endParaRPr lang="en-US" sz="2000"/>
        </a:p>
      </dgm:t>
    </dgm:pt>
    <dgm:pt modelId="{7278B09B-3F0C-4F72-94CF-4C11323B5243}" type="sibTrans" cxnId="{51D11B4A-E9EB-491B-8D89-B690C5D0DF93}">
      <dgm:prSet/>
      <dgm:spPr/>
      <dgm:t>
        <a:bodyPr/>
        <a:lstStyle/>
        <a:p>
          <a:endParaRPr lang="en-US" sz="2000"/>
        </a:p>
      </dgm:t>
    </dgm:pt>
    <dgm:pt modelId="{785D28F0-C229-417F-84DA-64F2CA742F0E}">
      <dgm:prSet phldrT="[Tex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a:t>EOY 1</a:t>
          </a:r>
        </a:p>
        <a:p>
          <a:pPr>
            <a:lnSpc>
              <a:spcPct val="100000"/>
            </a:lnSpc>
            <a:spcAft>
              <a:spcPts val="0"/>
            </a:spcAft>
          </a:pPr>
          <a:r>
            <a:rPr lang="en-US" sz="1200"/>
            <a:t>July 1–June 30</a:t>
          </a:r>
        </a:p>
        <a:p>
          <a:pPr>
            <a:lnSpc>
              <a:spcPct val="100000"/>
            </a:lnSpc>
            <a:spcAft>
              <a:spcPts val="0"/>
            </a:spcAft>
          </a:pPr>
          <a:r>
            <a:rPr lang="en-US" sz="1200">
              <a:solidFill>
                <a:srgbClr val="42C1BD"/>
              </a:solidFill>
            </a:rPr>
            <a:t>Grades 7-12</a:t>
          </a:r>
          <a:endParaRPr lang="en-US" sz="1200" dirty="0">
            <a:solidFill>
              <a:srgbClr val="42C1BD"/>
            </a:solidFill>
          </a:endParaRPr>
        </a:p>
      </dgm:t>
    </dgm:pt>
    <dgm:pt modelId="{25D94EDD-3475-4464-8972-1052AA1E5C01}" type="sibTrans" cxnId="{784883EF-2619-47D5-BF4A-41C4C8EE30C2}">
      <dgm:prSet/>
      <dgm:spPr/>
      <dgm:t>
        <a:bodyPr/>
        <a:lstStyle/>
        <a:p>
          <a:endParaRPr lang="en-US" sz="2000"/>
        </a:p>
      </dgm:t>
    </dgm:pt>
    <dgm:pt modelId="{D170F2B9-A5B5-4870-A071-79C62FD5829C}" type="parTrans" cxnId="{784883EF-2619-47D5-BF4A-41C4C8EE30C2}">
      <dgm:prSet/>
      <dgm:spPr/>
      <dgm:t>
        <a:bodyPr/>
        <a:lstStyle/>
        <a:p>
          <a:endParaRPr lang="en-US" sz="2000"/>
        </a:p>
      </dgm:t>
    </dgm:pt>
    <dgm:pt modelId="{C68C2FB1-7088-412C-96C2-5768C6939E15}">
      <dgm:prSe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b="0" i="0" u="none" dirty="0"/>
            <a:t>EOY 2</a:t>
          </a:r>
        </a:p>
        <a:p>
          <a:pPr>
            <a:lnSpc>
              <a:spcPct val="100000"/>
            </a:lnSpc>
            <a:spcAft>
              <a:spcPts val="0"/>
            </a:spcAft>
          </a:pPr>
          <a:r>
            <a:rPr lang="en-US" sz="1400" b="0" i="0" u="none" dirty="0"/>
            <a:t> </a:t>
          </a:r>
          <a:r>
            <a:rPr lang="en-US" sz="1200" dirty="0"/>
            <a:t>July 1–June 30</a:t>
          </a:r>
        </a:p>
      </dgm:t>
    </dgm:pt>
    <dgm:pt modelId="{8FA4FE59-4403-49B9-85A7-889502C9F42D}" type="sibTrans" cxnId="{C5006C33-8674-4557-BA78-2D3D87113DB1}">
      <dgm:prSet/>
      <dgm:spPr/>
      <dgm:t>
        <a:bodyPr/>
        <a:lstStyle/>
        <a:p>
          <a:endParaRPr lang="en-US" sz="2000"/>
        </a:p>
      </dgm:t>
    </dgm:pt>
    <dgm:pt modelId="{74E611EA-236C-4AFE-9910-B5AD55CD7FAE}" type="parTrans" cxnId="{C5006C33-8674-4557-BA78-2D3D87113DB1}">
      <dgm:prSet/>
      <dgm:spPr/>
      <dgm:t>
        <a:bodyPr/>
        <a:lstStyle/>
        <a:p>
          <a:endParaRPr lang="en-US" sz="2000"/>
        </a:p>
      </dgm:t>
    </dgm:pt>
    <dgm:pt modelId="{FA88D103-2A16-44F4-8E66-C53BFAABF96F}">
      <dgm:prSet custT="1"/>
      <dgm:spPr>
        <a:solidFill>
          <a:srgbClr val="FF735D"/>
        </a:solidFill>
        <a:ln>
          <a:noFill/>
        </a:ln>
        <a:effectLst>
          <a:outerShdw blurRad="63500" algn="ctr" rotWithShape="0">
            <a:prstClr val="black">
              <a:alpha val="40000"/>
            </a:prstClr>
          </a:outerShdw>
        </a:effectLst>
      </dgm:spPr>
      <dgm:t>
        <a:bodyPr/>
        <a:lstStyle/>
        <a:p>
          <a:r>
            <a:rPr lang="en-US" sz="1200" b="1" i="0" u="none">
              <a:solidFill>
                <a:schemeClr val="bg1"/>
              </a:solidFill>
              <a:latin typeface="Arial" panose="020B0604020202020204" pitchFamily="34" charset="0"/>
              <a:cs typeface="Arial" panose="020B0604020202020204" pitchFamily="34" charset="0"/>
            </a:rPr>
            <a:t>Program</a:t>
          </a:r>
        </a:p>
        <a:p>
          <a:r>
            <a:rPr lang="en-US" sz="1200" b="1" i="0" u="none">
              <a:solidFill>
                <a:schemeClr val="bg1"/>
              </a:solidFill>
              <a:latin typeface="Arial" panose="020B0604020202020204" pitchFamily="34" charset="0"/>
              <a:cs typeface="Arial" panose="020B0604020202020204" pitchFamily="34" charset="0"/>
            </a:rPr>
            <a:t>Participation </a:t>
          </a:r>
          <a:endParaRPr lang="en-US" sz="1200" b="1" dirty="0">
            <a:solidFill>
              <a:schemeClr val="bg1"/>
            </a:solidFill>
            <a:latin typeface="Arial" panose="020B0604020202020204" pitchFamily="34" charset="0"/>
            <a:cs typeface="Arial" panose="020B0604020202020204" pitchFamily="34" charset="0"/>
          </a:endParaRPr>
        </a:p>
      </dgm:t>
    </dgm:pt>
    <dgm:pt modelId="{7B9DDEDD-A86E-4F3F-9C84-41C8B5C54B2D}" type="sibTrans" cxnId="{F204790D-C716-4B5F-B1EA-29E8224AE8D1}">
      <dgm:prSet/>
      <dgm:spPr/>
      <dgm:t>
        <a:bodyPr/>
        <a:lstStyle/>
        <a:p>
          <a:endParaRPr lang="en-US" sz="2000"/>
        </a:p>
      </dgm:t>
    </dgm:pt>
    <dgm:pt modelId="{ADE242E4-ACEF-43C0-8D9F-7AA405181590}" type="parTrans" cxnId="{F204790D-C716-4B5F-B1EA-29E8224AE8D1}">
      <dgm:prSet/>
      <dgm:spPr/>
      <dgm:t>
        <a:bodyPr/>
        <a:lstStyle/>
        <a:p>
          <a:endParaRPr lang="en-US" sz="2000"/>
        </a:p>
      </dgm:t>
    </dgm:pt>
    <dgm:pt modelId="{BB652E3B-53D6-4D07-A800-32AEAAF2DD69}">
      <dgm:prSet phldrT="[Text]" custT="1"/>
      <dgm:spPr>
        <a:solidFill>
          <a:srgbClr val="42C1B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CTE participants and completers (Perkins Report)</a:t>
          </a:r>
          <a:endParaRPr lang="en-US" sz="1200" b="1" dirty="0">
            <a:solidFill>
              <a:schemeClr val="bg1"/>
            </a:solidFill>
            <a:latin typeface="Arial" panose="020B0604020202020204" pitchFamily="34" charset="0"/>
            <a:cs typeface="Arial" panose="020B0604020202020204" pitchFamily="34" charset="0"/>
          </a:endParaRPr>
        </a:p>
      </dgm:t>
    </dgm:pt>
    <dgm:pt modelId="{6658147E-72E9-4B51-B8F5-9B9C3B92CA66}" type="parTrans" cxnId="{2E54E1EA-A89F-4A00-90B5-86011F9172AB}">
      <dgm:prSet/>
      <dgm:spPr/>
      <dgm:t>
        <a:bodyPr/>
        <a:lstStyle/>
        <a:p>
          <a:endParaRPr lang="en-US"/>
        </a:p>
      </dgm:t>
    </dgm:pt>
    <dgm:pt modelId="{FC5B3518-82D2-41E0-BD0F-8E7E2124D6F8}" type="sibTrans" cxnId="{2E54E1EA-A89F-4A00-90B5-86011F9172AB}">
      <dgm:prSet/>
      <dgm:spPr/>
      <dgm:t>
        <a:bodyPr/>
        <a:lstStyle/>
        <a:p>
          <a:endParaRPr lang="en-US"/>
        </a:p>
      </dgm:t>
    </dgm:pt>
    <dgm:pt modelId="{A863B5AA-7306-40E5-BB03-608816440598}">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Student Absence Summary</a:t>
          </a:r>
        </a:p>
      </dgm:t>
    </dgm:pt>
    <dgm:pt modelId="{207D340F-7D2C-4C78-A4CC-572AF246C32D}" type="parTrans" cxnId="{4525EB50-B97C-46C4-AFB2-724840BBDCC8}">
      <dgm:prSet/>
      <dgm:spPr/>
      <dgm:t>
        <a:bodyPr/>
        <a:lstStyle/>
        <a:p>
          <a:endParaRPr lang="en-US"/>
        </a:p>
      </dgm:t>
    </dgm:pt>
    <dgm:pt modelId="{C2554957-202E-4E21-AC0D-336D34396A45}" type="sibTrans" cxnId="{4525EB50-B97C-46C4-AFB2-724840BBDCC8}">
      <dgm:prSet/>
      <dgm:spPr/>
      <dgm:t>
        <a:bodyPr/>
        <a:lstStyle/>
        <a:p>
          <a:endParaRPr lang="en-US"/>
        </a:p>
      </dgm:t>
    </dgm:pt>
    <dgm:pt modelId="{3252BFDB-27B6-40F6-8973-27301BD0323B}">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a:t>EOY 4</a:t>
          </a:r>
        </a:p>
        <a:p>
          <a:pPr>
            <a:spcAft>
              <a:spcPct val="35000"/>
            </a:spcAft>
          </a:pPr>
          <a:r>
            <a:rPr lang="en-US" sz="1200"/>
            <a:t>July 1–June 30</a:t>
          </a:r>
          <a:endParaRPr lang="en-US" sz="1200" b="1" i="0" u="none" dirty="0">
            <a:solidFill>
              <a:schemeClr val="tx1">
                <a:lumMod val="75000"/>
                <a:lumOff val="25000"/>
              </a:schemeClr>
            </a:solidFill>
            <a:latin typeface="Arial" panose="020B0604020202020204" pitchFamily="34" charset="0"/>
            <a:cs typeface="Arial" panose="020B0604020202020204" pitchFamily="34" charset="0"/>
          </a:endParaRPr>
        </a:p>
      </dgm:t>
    </dgm:pt>
    <dgm:pt modelId="{ED899030-A21D-4E78-A209-27B98ACA7FD4}" type="parTrans" cxnId="{5302FF99-B94E-42D0-935F-47FC7EB480BE}">
      <dgm:prSet/>
      <dgm:spPr/>
      <dgm:t>
        <a:bodyPr/>
        <a:lstStyle/>
        <a:p>
          <a:endParaRPr lang="en-US"/>
        </a:p>
      </dgm:t>
    </dgm:pt>
    <dgm:pt modelId="{CC0AE028-5602-4F6C-8F5B-5078AB629091}" type="sibTrans" cxnId="{5302FF99-B94E-42D0-935F-47FC7EB480BE}">
      <dgm:prSet/>
      <dgm:spPr/>
      <dgm:t>
        <a:bodyPr/>
        <a:lstStyle/>
        <a:p>
          <a:endParaRPr lang="en-US"/>
        </a:p>
      </dgm:t>
    </dgm:pt>
    <dgm:pt modelId="{61888073-47FF-476A-981B-CAD6FBB76CCC}">
      <dgm:prSet custT="1"/>
      <dgm:spPr>
        <a:solidFill>
          <a:srgbClr val="FF735D"/>
        </a:solidFill>
        <a:ln>
          <a:noFill/>
        </a:ln>
        <a:effectLst>
          <a:outerShdw blurRad="63500" algn="ctr" rotWithShape="0">
            <a:prstClr val="black">
              <a:alpha val="40000"/>
            </a:prstClr>
          </a:outerShdw>
        </a:effectLst>
      </dgm:spPr>
      <dgm:t>
        <a:bodyPr/>
        <a:lstStyle/>
        <a:p>
          <a:r>
            <a:rPr lang="en-US" sz="1200" b="1" i="0" dirty="0">
              <a:solidFill>
                <a:schemeClr val="bg1"/>
              </a:solidFill>
              <a:latin typeface="Arial" panose="020B0604020202020204" pitchFamily="34" charset="0"/>
              <a:cs typeface="Arial" panose="020B0604020202020204" pitchFamily="34" charset="0"/>
            </a:rPr>
            <a:t>SWD Status</a:t>
          </a:r>
        </a:p>
      </dgm:t>
    </dgm:pt>
    <dgm:pt modelId="{0B8EE67C-6B6E-423E-A12F-92D9CAF633CB}" type="parTrans" cxnId="{FEDFEEA7-21CE-4F6D-B5B6-9428B83374E7}">
      <dgm:prSet/>
      <dgm:spPr/>
      <dgm:t>
        <a:bodyPr/>
        <a:lstStyle/>
        <a:p>
          <a:endParaRPr lang="en-US"/>
        </a:p>
      </dgm:t>
    </dgm:pt>
    <dgm:pt modelId="{4BF0A7F0-3FF2-4D36-9A24-23545BB27930}" type="sibTrans" cxnId="{FEDFEEA7-21CE-4F6D-B5B6-9428B83374E7}">
      <dgm:prSet/>
      <dgm:spPr/>
      <dgm:t>
        <a:bodyPr/>
        <a:lstStyle/>
        <a:p>
          <a:endParaRPr lang="en-US"/>
        </a:p>
      </dgm:t>
    </dgm:pt>
    <dgm:pt modelId="{762293AC-E49F-43A6-9B6F-2E9DFE79ABF4}">
      <dgm:prSet custT="1"/>
      <dgm:spPr>
        <a:solidFill>
          <a:srgbClr val="FF735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SWD Services</a:t>
          </a:r>
          <a:br>
            <a:rPr lang="en-US" sz="1200" b="1" i="0" u="none" dirty="0">
              <a:solidFill>
                <a:schemeClr val="bg1"/>
              </a:solidFill>
              <a:latin typeface="Arial" panose="020B0604020202020204" pitchFamily="34" charset="0"/>
              <a:cs typeface="Arial" panose="020B0604020202020204" pitchFamily="34" charset="0"/>
            </a:rPr>
          </a:br>
          <a:r>
            <a:rPr lang="en-US" sz="1200" b="0" i="1" u="none" dirty="0">
              <a:solidFill>
                <a:schemeClr val="bg1"/>
              </a:solidFill>
              <a:latin typeface="Arial" panose="020B0604020202020204" pitchFamily="34" charset="0"/>
              <a:cs typeface="Arial" panose="020B0604020202020204" pitchFamily="34" charset="0"/>
            </a:rPr>
            <a:t>(Not Collected AY23-24)</a:t>
          </a:r>
        </a:p>
      </dgm:t>
    </dgm:pt>
    <dgm:pt modelId="{00483A1A-1CE2-4671-BE24-49BC8F83EF1B}" type="parTrans" cxnId="{A3F2EFD7-7894-488C-BBEB-BB8EA0ED0579}">
      <dgm:prSet/>
      <dgm:spPr/>
      <dgm:t>
        <a:bodyPr/>
        <a:lstStyle/>
        <a:p>
          <a:endParaRPr lang="en-US"/>
        </a:p>
      </dgm:t>
    </dgm:pt>
    <dgm:pt modelId="{6B7F6AF9-9F6A-468F-BAAB-8DF52CA80C83}" type="sibTrans" cxnId="{A3F2EFD7-7894-488C-BBEB-BB8EA0ED0579}">
      <dgm:prSet/>
      <dgm:spPr/>
      <dgm:t>
        <a:bodyPr/>
        <a:lstStyle/>
        <a:p>
          <a:endParaRPr lang="en-US"/>
        </a:p>
      </dgm:t>
    </dgm:pt>
    <dgm:pt modelId="{60C7C8F7-94BC-4B4A-8C7A-07A377F0A0ED}">
      <dgm:prSet custT="1"/>
      <dgm:spPr>
        <a:solidFill>
          <a:srgbClr val="FF735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PSTS for SPED</a:t>
          </a:r>
          <a:endParaRPr lang="en-US" sz="1200" b="1" i="0" u="none" dirty="0">
            <a:solidFill>
              <a:schemeClr val="bg1"/>
            </a:solidFill>
            <a:latin typeface="Arial" panose="020B0604020202020204" pitchFamily="34" charset="0"/>
            <a:cs typeface="Arial" panose="020B0604020202020204" pitchFamily="34" charset="0"/>
          </a:endParaRPr>
        </a:p>
      </dgm:t>
    </dgm:pt>
    <dgm:pt modelId="{36DECD29-5037-42C0-A848-6FF7D70681D3}" type="parTrans" cxnId="{170B357E-EB77-48A0-B1EE-B2331E1AC0E3}">
      <dgm:prSet/>
      <dgm:spPr/>
      <dgm:t>
        <a:bodyPr/>
        <a:lstStyle/>
        <a:p>
          <a:endParaRPr lang="en-US"/>
        </a:p>
      </dgm:t>
    </dgm:pt>
    <dgm:pt modelId="{4BE70F55-4B1E-44F3-B06D-1A78DBB89B3A}" type="sibTrans" cxnId="{170B357E-EB77-48A0-B1EE-B2331E1AC0E3}">
      <dgm:prSet/>
      <dgm:spPr/>
      <dgm:t>
        <a:bodyPr/>
        <a:lstStyle/>
        <a:p>
          <a:endParaRPr lang="en-US"/>
        </a:p>
      </dgm:t>
    </dgm:pt>
    <dgm:pt modelId="{D84AAF9C-60A9-4AC0-AA07-526414AE9FFE}">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Homeless Program</a:t>
          </a:r>
        </a:p>
      </dgm:t>
    </dgm:pt>
    <dgm:pt modelId="{474D35BB-5069-4E5A-9813-92B51E10050D}" type="parTrans" cxnId="{447422EB-12A5-496C-8987-4AD3E7F34DA9}">
      <dgm:prSet/>
      <dgm:spPr/>
      <dgm:t>
        <a:bodyPr/>
        <a:lstStyle/>
        <a:p>
          <a:endParaRPr lang="en-US"/>
        </a:p>
      </dgm:t>
    </dgm:pt>
    <dgm:pt modelId="{72C713C5-70FD-4533-8CE7-A6A1989D85BE}" type="sibTrans" cxnId="{447422EB-12A5-496C-8987-4AD3E7F34DA9}">
      <dgm:prSet/>
      <dgm:spPr/>
      <dgm:t>
        <a:bodyPr/>
        <a:lstStyle/>
        <a:p>
          <a:endParaRPr lang="en-US"/>
        </a:p>
      </dgm:t>
    </dgm:pt>
    <dgm:pt modelId="{0682020C-60E3-4042-8A52-DB105A0B0D5E}">
      <dgm:prSet/>
      <dgm:spPr>
        <a:solidFill>
          <a:srgbClr val="42C1BD"/>
        </a:solidFill>
      </dgm:spPr>
      <dgm:t>
        <a:bodyPr anchor="ctr"/>
        <a:lstStyle/>
        <a:p>
          <a:pPr algn="ctr"/>
          <a:r>
            <a:rPr lang="en-US" sz="1200" b="1" i="1" dirty="0">
              <a:solidFill>
                <a:schemeClr val="bg1"/>
              </a:solidFill>
              <a:latin typeface="Arial" panose="020B0604020202020204" pitchFamily="34" charset="0"/>
              <a:cs typeface="Arial" panose="020B0604020202020204" pitchFamily="34" charset="0"/>
            </a:rPr>
            <a:t>Carnegie Units</a:t>
          </a:r>
        </a:p>
      </dgm:t>
    </dgm:pt>
    <dgm:pt modelId="{54D7CF6A-A290-409E-8AD2-0DF1E462711E}" type="sibTrans" cxnId="{D7A9C60C-2FD4-4BF8-BB9F-05009C617A08}">
      <dgm:prSet/>
      <dgm:spPr/>
      <dgm:t>
        <a:bodyPr/>
        <a:lstStyle/>
        <a:p>
          <a:endParaRPr lang="en-US"/>
        </a:p>
      </dgm:t>
    </dgm:pt>
    <dgm:pt modelId="{A22DEC04-0924-4741-B92C-ECA89262DECE}" type="parTrans" cxnId="{D7A9C60C-2FD4-4BF8-BB9F-05009C617A08}">
      <dgm:prSet/>
      <dgm:spPr/>
      <dgm:t>
        <a:bodyPr/>
        <a:lstStyle/>
        <a:p>
          <a:endParaRPr lang="en-US"/>
        </a:p>
      </dgm:t>
    </dgm:pt>
    <dgm:pt modelId="{A03F7C92-62AF-4F0E-8316-CE0A26937C00}">
      <dgm:prSet/>
      <dgm:spPr>
        <a:solidFill>
          <a:srgbClr val="42C1BD"/>
        </a:solidFill>
      </dgm:spPr>
      <dgm:t>
        <a:bodyPr anchor="ctr"/>
        <a:lstStyle/>
        <a:p>
          <a:pPr algn="ctr"/>
          <a:r>
            <a:rPr lang="en-US" sz="1200" b="1" i="1" dirty="0">
              <a:solidFill>
                <a:schemeClr val="bg1"/>
              </a:solidFill>
              <a:latin typeface="Arial" panose="020B0604020202020204" pitchFamily="34" charset="0"/>
              <a:cs typeface="Arial" panose="020B0604020202020204" pitchFamily="34" charset="0"/>
            </a:rPr>
            <a:t>College Credit</a:t>
          </a:r>
        </a:p>
      </dgm:t>
    </dgm:pt>
    <dgm:pt modelId="{3750F514-0458-4008-8873-766023B25CC1}" type="parTrans" cxnId="{490E006C-500C-4E51-88C4-C41AAAA79F4B}">
      <dgm:prSet/>
      <dgm:spPr/>
      <dgm:t>
        <a:bodyPr/>
        <a:lstStyle/>
        <a:p>
          <a:endParaRPr lang="en-US"/>
        </a:p>
      </dgm:t>
    </dgm:pt>
    <dgm:pt modelId="{F94DBAEC-261B-49BB-AA83-53B70EFD0B0D}" type="sibTrans" cxnId="{490E006C-500C-4E51-88C4-C41AAAA79F4B}">
      <dgm:prSet/>
      <dgm:spPr/>
      <dgm:t>
        <a:bodyPr/>
        <a:lstStyle/>
        <a:p>
          <a:endParaRPr lang="en-US"/>
        </a:p>
      </dgm:t>
    </dgm:pt>
    <dgm:pt modelId="{96BEDDE9-71FC-454F-8367-BDEE82E96A3F}">
      <dgm:prSet custT="1"/>
      <dgm:spPr>
        <a:solidFill>
          <a:schemeClr val="accent1"/>
        </a:solidFill>
      </dgm:spPr>
      <dgm:t>
        <a:bodyPr/>
        <a:lstStyle/>
        <a:p>
          <a:r>
            <a:rPr lang="en-US" sz="1200" b="1" dirty="0">
              <a:solidFill>
                <a:schemeClr val="bg1"/>
              </a:solidFill>
              <a:latin typeface="Arial" panose="020B0604020202020204" pitchFamily="34" charset="0"/>
              <a:cs typeface="Arial" panose="020B0604020202020204" pitchFamily="34" charset="0"/>
            </a:rPr>
            <a:t>Work-Based Learning</a:t>
          </a:r>
        </a:p>
      </dgm:t>
    </dgm:pt>
    <dgm:pt modelId="{4090E204-98FA-E042-90FA-17B702FCB3BA}" type="parTrans" cxnId="{A2321A3F-42DE-814F-B473-ABB79BA891FE}">
      <dgm:prSet/>
      <dgm:spPr/>
      <dgm:t>
        <a:bodyPr/>
        <a:lstStyle/>
        <a:p>
          <a:endParaRPr lang="en-US"/>
        </a:p>
      </dgm:t>
    </dgm:pt>
    <dgm:pt modelId="{9D48F5FB-949F-EB4A-94C4-BFBBB096D739}" type="sibTrans" cxnId="{A2321A3F-42DE-814F-B473-ABB79BA891FE}">
      <dgm:prSet/>
      <dgm:spPr/>
      <dgm:t>
        <a:bodyPr/>
        <a:lstStyle/>
        <a:p>
          <a:endParaRPr lang="en-US"/>
        </a:p>
      </dgm:t>
    </dgm:pt>
    <dgm:pt modelId="{A23519B9-7575-F748-8BD8-76B4AE83860A}">
      <dgm:prSet custT="1"/>
      <dgm:spPr>
        <a:solidFill>
          <a:srgbClr val="42C1B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Cumulative Enrollment</a:t>
          </a:r>
        </a:p>
      </dgm:t>
    </dgm:pt>
    <dgm:pt modelId="{8950B255-1749-A24E-9147-2D33A723C3AA}" type="parTrans" cxnId="{5E71F617-4184-8A4B-BFB0-ED48661972A0}">
      <dgm:prSet/>
      <dgm:spPr/>
      <dgm:t>
        <a:bodyPr/>
        <a:lstStyle/>
        <a:p>
          <a:endParaRPr lang="en-US"/>
        </a:p>
      </dgm:t>
    </dgm:pt>
    <dgm:pt modelId="{ECFFCD7B-9BF7-9A49-ABB0-0266EF1EB62A}" type="sibTrans" cxnId="{5E71F617-4184-8A4B-BFB0-ED48661972A0}">
      <dgm:prSet/>
      <dgm:spPr/>
      <dgm:t>
        <a:bodyPr/>
        <a:lstStyle/>
        <a:p>
          <a:endParaRPr lang="en-US"/>
        </a:p>
      </dgm:t>
    </dgm:pt>
    <dgm:pt modelId="{BDE5A831-7E12-C94B-A69B-E1EE9186263E}">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RFEP</a:t>
          </a:r>
        </a:p>
      </dgm:t>
    </dgm:pt>
    <dgm:pt modelId="{F77B556E-ACF7-114C-8354-FEF93B48B64E}" type="parTrans" cxnId="{EC682951-24A7-2D46-969A-E0A71EFBC6FC}">
      <dgm:prSet/>
      <dgm:spPr/>
      <dgm:t>
        <a:bodyPr/>
        <a:lstStyle/>
        <a:p>
          <a:endParaRPr lang="en-US"/>
        </a:p>
      </dgm:t>
    </dgm:pt>
    <dgm:pt modelId="{2CB691B0-23AC-5A47-A808-1D47CD77DAE8}" type="sibTrans" cxnId="{EC682951-24A7-2D46-969A-E0A71EFBC6FC}">
      <dgm:prSet/>
      <dgm:spPr/>
      <dgm:t>
        <a:bodyPr/>
        <a:lstStyle/>
        <a:p>
          <a:endParaRPr lang="en-US"/>
        </a:p>
      </dgm:t>
    </dgm:pt>
    <dgm:pt modelId="{BE45C8E1-6B77-9842-BDF3-F757B30BAA0D}">
      <dgm:prSet custT="1"/>
      <dgm:spPr>
        <a:solidFill>
          <a:srgbClr val="42C1BD"/>
        </a:solidFill>
        <a:ln>
          <a:noFill/>
        </a:ln>
        <a:effectLst>
          <a:outerShdw blurRad="63500" algn="ctr" rotWithShape="0">
            <a:prstClr val="black">
              <a:alpha val="40000"/>
            </a:prstClr>
          </a:outerShdw>
        </a:effectLst>
      </dgm:spPr>
      <dgm:t>
        <a:bodyPr/>
        <a:lstStyle/>
        <a:p>
          <a:r>
            <a:rPr lang="en-US" sz="1200" b="1" dirty="0">
              <a:latin typeface="Arial" panose="020B0604020202020204" pitchFamily="34" charset="0"/>
              <a:cs typeface="Arial" panose="020B0604020202020204" pitchFamily="34" charset="0"/>
            </a:rPr>
            <a:t>Grads and Completers</a:t>
          </a:r>
          <a:endParaRPr lang="en-US" sz="1200" b="1" i="0" u="none" dirty="0">
            <a:solidFill>
              <a:schemeClr val="bg1"/>
            </a:solidFill>
            <a:latin typeface="Arial" panose="020B0604020202020204" pitchFamily="34" charset="0"/>
            <a:cs typeface="Arial" panose="020B0604020202020204" pitchFamily="34" charset="0"/>
          </a:endParaRPr>
        </a:p>
      </dgm:t>
    </dgm:pt>
    <dgm:pt modelId="{E61A7F86-7425-8842-934B-AA512B5C312B}" type="parTrans" cxnId="{45B1F8AC-5A9D-ED46-AC5C-B10692B5D096}">
      <dgm:prSet/>
      <dgm:spPr/>
      <dgm:t>
        <a:bodyPr/>
        <a:lstStyle/>
        <a:p>
          <a:endParaRPr lang="en-US"/>
        </a:p>
      </dgm:t>
    </dgm:pt>
    <dgm:pt modelId="{D59275C1-D287-5B4F-9CEC-1F5AA1718006}" type="sibTrans" cxnId="{45B1F8AC-5A9D-ED46-AC5C-B10692B5D096}">
      <dgm:prSet/>
      <dgm:spPr/>
      <dgm:t>
        <a:bodyPr/>
        <a:lstStyle/>
        <a:p>
          <a:endParaRPr lang="en-US"/>
        </a:p>
      </dgm:t>
    </dgm:pt>
    <dgm:pt modelId="{5A913331-6EFE-4D67-ABE2-616375E65E0C}">
      <dgm:prSet/>
      <dgm:spPr>
        <a:solidFill>
          <a:srgbClr val="42C1BD"/>
        </a:solidFill>
      </dgm:spPr>
      <dgm:t>
        <a:bodyPr anchor="ctr"/>
        <a:lstStyle/>
        <a:p>
          <a:pPr algn="ctr"/>
          <a:r>
            <a:rPr lang="en-US" sz="1200" b="1" i="1" dirty="0">
              <a:solidFill>
                <a:schemeClr val="bg1"/>
              </a:solidFill>
              <a:latin typeface="Arial" panose="020B0604020202020204" pitchFamily="34" charset="0"/>
              <a:cs typeface="Arial" panose="020B0604020202020204" pitchFamily="34" charset="0"/>
            </a:rPr>
            <a:t>Leadership/Military Science</a:t>
          </a:r>
        </a:p>
      </dgm:t>
    </dgm:pt>
    <dgm:pt modelId="{1754AEFC-2024-47E9-ADBE-EBBD0C786787}" type="parTrans" cxnId="{2B04A3E6-548A-4176-A816-EB27827B2750}">
      <dgm:prSet/>
      <dgm:spPr/>
      <dgm:t>
        <a:bodyPr/>
        <a:lstStyle/>
        <a:p>
          <a:endParaRPr lang="en-US"/>
        </a:p>
      </dgm:t>
    </dgm:pt>
    <dgm:pt modelId="{AF7BC13E-10E8-47A9-A016-CF47E8D10C43}" type="sibTrans" cxnId="{2B04A3E6-548A-4176-A816-EB27827B2750}">
      <dgm:prSet/>
      <dgm:spPr/>
      <dgm:t>
        <a:bodyPr/>
        <a:lstStyle/>
        <a:p>
          <a:endParaRPr lang="en-US"/>
        </a:p>
      </dgm:t>
    </dgm:pt>
    <dgm:pt modelId="{BF20069B-F9F6-43C3-99D9-B9EF783C6C63}">
      <dgm:prSet custT="1"/>
      <dgm:spPr/>
      <dgm:t>
        <a:bodyPr/>
        <a:lstStyle/>
        <a:p>
          <a:r>
            <a:rPr lang="en-US" sz="1200" b="1" dirty="0">
              <a:latin typeface="Arial" panose="020B0604020202020204" pitchFamily="34" charset="0"/>
              <a:cs typeface="Arial" panose="020B0604020202020204" pitchFamily="34" charset="0"/>
            </a:rPr>
            <a:t>SWD Meetings</a:t>
          </a:r>
        </a:p>
      </dgm:t>
    </dgm:pt>
    <dgm:pt modelId="{7C5305CB-9F61-4CEB-8826-2DA247A93DF7}" type="parTrans" cxnId="{CEB3FC2A-8648-4E47-BE42-BE00630911FB}">
      <dgm:prSet/>
      <dgm:spPr/>
      <dgm:t>
        <a:bodyPr/>
        <a:lstStyle/>
        <a:p>
          <a:endParaRPr lang="en-US"/>
        </a:p>
      </dgm:t>
    </dgm:pt>
    <dgm:pt modelId="{720E4329-2DA7-43F7-9C2D-C855D8D37C2A}" type="sibTrans" cxnId="{CEB3FC2A-8648-4E47-BE42-BE00630911FB}">
      <dgm:prSet/>
      <dgm:spPr/>
      <dgm:t>
        <a:bodyPr/>
        <a:lstStyle/>
        <a:p>
          <a:endParaRPr lang="en-US"/>
        </a:p>
      </dgm:t>
    </dgm:pt>
    <dgm:pt modelId="{96DC4034-5858-43DD-934C-09FD0DB38A67}">
      <dgm:prSet custT="1"/>
      <dgm:spPr/>
      <dgm:t>
        <a:bodyPr/>
        <a:lstStyle/>
        <a:p>
          <a:r>
            <a:rPr lang="en-US" sz="1200" b="1" dirty="0">
              <a:latin typeface="Arial" panose="020B0604020202020204" pitchFamily="34" charset="0"/>
              <a:cs typeface="Arial" panose="020B0604020202020204" pitchFamily="34" charset="0"/>
            </a:rPr>
            <a:t>SWD Plans</a:t>
          </a:r>
        </a:p>
      </dgm:t>
    </dgm:pt>
    <dgm:pt modelId="{CE041B7E-7D35-4F23-9A15-2CFAB71FD1C0}" type="parTrans" cxnId="{D04F438D-33AF-48C6-8476-787022472E3E}">
      <dgm:prSet/>
      <dgm:spPr/>
      <dgm:t>
        <a:bodyPr/>
        <a:lstStyle/>
        <a:p>
          <a:endParaRPr lang="en-US"/>
        </a:p>
      </dgm:t>
    </dgm:pt>
    <dgm:pt modelId="{8283068D-8A53-4387-9316-D47B4B31A9AF}" type="sibTrans" cxnId="{D04F438D-33AF-48C6-8476-787022472E3E}">
      <dgm:prSet/>
      <dgm:spPr/>
      <dgm:t>
        <a:bodyPr/>
        <a:lstStyle/>
        <a:p>
          <a:endParaRPr lang="en-US"/>
        </a:p>
      </dgm:t>
    </dgm:pt>
    <dgm:pt modelId="{F72CDD2D-83D4-43AA-983A-0DF4249E72E3}" type="pres">
      <dgm:prSet presAssocID="{198CFBC3-B4F9-487F-AFB9-197BDE400E3F}" presName="theList" presStyleCnt="0">
        <dgm:presLayoutVars>
          <dgm:dir/>
          <dgm:animLvl val="lvl"/>
          <dgm:resizeHandles val="exact"/>
        </dgm:presLayoutVars>
      </dgm:prSet>
      <dgm:spPr/>
    </dgm:pt>
    <dgm:pt modelId="{735E9025-061B-48B7-9BB7-0AC28100543C}" type="pres">
      <dgm:prSet presAssocID="{785D28F0-C229-417F-84DA-64F2CA742F0E}" presName="compNode" presStyleCnt="0"/>
      <dgm:spPr/>
    </dgm:pt>
    <dgm:pt modelId="{6700A3AD-A4CD-4270-A862-E5A3D25973CD}" type="pres">
      <dgm:prSet presAssocID="{785D28F0-C229-417F-84DA-64F2CA742F0E}" presName="aNode" presStyleLbl="bgShp" presStyleIdx="0" presStyleCnt="4"/>
      <dgm:spPr/>
    </dgm:pt>
    <dgm:pt modelId="{5ED1DE2B-01E3-43CF-86B3-9D9582249A43}" type="pres">
      <dgm:prSet presAssocID="{785D28F0-C229-417F-84DA-64F2CA742F0E}" presName="textNode" presStyleLbl="bgShp" presStyleIdx="0" presStyleCnt="4"/>
      <dgm:spPr/>
    </dgm:pt>
    <dgm:pt modelId="{DF7DB7F4-1E3E-4055-AD17-BA4D4BA5B422}" type="pres">
      <dgm:prSet presAssocID="{785D28F0-C229-417F-84DA-64F2CA742F0E}" presName="compChildNode" presStyleCnt="0"/>
      <dgm:spPr/>
    </dgm:pt>
    <dgm:pt modelId="{41A07404-8CEF-4C1E-A2C0-4D43F803B223}" type="pres">
      <dgm:prSet presAssocID="{785D28F0-C229-417F-84DA-64F2CA742F0E}" presName="theInnerList" presStyleCnt="0"/>
      <dgm:spPr/>
    </dgm:pt>
    <dgm:pt modelId="{984E36E6-FCC6-403D-9C23-8985CE6615E6}" type="pres">
      <dgm:prSet presAssocID="{A195FBE8-A0C7-43C7-87A0-3D71FCAC184B}" presName="childNode" presStyleLbl="node1" presStyleIdx="0" presStyleCnt="15" custLinFactNeighborX="-1533">
        <dgm:presLayoutVars>
          <dgm:bulletEnabled val="1"/>
        </dgm:presLayoutVars>
      </dgm:prSet>
      <dgm:spPr/>
    </dgm:pt>
    <dgm:pt modelId="{F266DBEF-D939-4F1B-BC10-93F72531499F}" type="pres">
      <dgm:prSet presAssocID="{A195FBE8-A0C7-43C7-87A0-3D71FCAC184B}" presName="aSpace2" presStyleCnt="0"/>
      <dgm:spPr/>
    </dgm:pt>
    <dgm:pt modelId="{59F622B9-36AA-4CBA-8F16-FEFE92BEC7D3}" type="pres">
      <dgm:prSet presAssocID="{BB652E3B-53D6-4D07-A800-32AEAAF2DD69}" presName="childNode" presStyleLbl="node1" presStyleIdx="1" presStyleCnt="15">
        <dgm:presLayoutVars>
          <dgm:bulletEnabled val="1"/>
        </dgm:presLayoutVars>
      </dgm:prSet>
      <dgm:spPr/>
    </dgm:pt>
    <dgm:pt modelId="{ECE629A6-2713-8F41-9D46-BB2FB743687D}" type="pres">
      <dgm:prSet presAssocID="{BB652E3B-53D6-4D07-A800-32AEAAF2DD69}" presName="aSpace2" presStyleCnt="0"/>
      <dgm:spPr/>
    </dgm:pt>
    <dgm:pt modelId="{9F0FC08E-1F66-244F-8170-860D1AF617CF}" type="pres">
      <dgm:prSet presAssocID="{96BEDDE9-71FC-454F-8367-BDEE82E96A3F}" presName="childNode" presStyleLbl="node1" presStyleIdx="2" presStyleCnt="15">
        <dgm:presLayoutVars>
          <dgm:bulletEnabled val="1"/>
        </dgm:presLayoutVars>
      </dgm:prSet>
      <dgm:spPr/>
    </dgm:pt>
    <dgm:pt modelId="{663D7D96-50DA-4B97-9CA4-03C67EA8D154}" type="pres">
      <dgm:prSet presAssocID="{785D28F0-C229-417F-84DA-64F2CA742F0E}" presName="aSpace" presStyleCnt="0"/>
      <dgm:spPr/>
    </dgm:pt>
    <dgm:pt modelId="{671D5926-CB60-4105-8043-64503D875773}" type="pres">
      <dgm:prSet presAssocID="{C68C2FB1-7088-412C-96C2-5768C6939E15}" presName="compNode" presStyleCnt="0"/>
      <dgm:spPr/>
    </dgm:pt>
    <dgm:pt modelId="{BE5A2188-BBCE-4972-9F52-2C8F5AE3B57F}" type="pres">
      <dgm:prSet presAssocID="{C68C2FB1-7088-412C-96C2-5768C6939E15}" presName="aNode" presStyleLbl="bgShp" presStyleIdx="1" presStyleCnt="4"/>
      <dgm:spPr/>
    </dgm:pt>
    <dgm:pt modelId="{86BA2902-A55F-4BF0-B0F9-56809754F2FA}" type="pres">
      <dgm:prSet presAssocID="{C68C2FB1-7088-412C-96C2-5768C6939E15}" presName="textNode" presStyleLbl="bgShp" presStyleIdx="1" presStyleCnt="4"/>
      <dgm:spPr/>
    </dgm:pt>
    <dgm:pt modelId="{5185E85C-2E28-4041-A0C4-E12378C53264}" type="pres">
      <dgm:prSet presAssocID="{C68C2FB1-7088-412C-96C2-5768C6939E15}" presName="compChildNode" presStyleCnt="0"/>
      <dgm:spPr/>
    </dgm:pt>
    <dgm:pt modelId="{97DCDE58-5EBA-4DC6-8B08-A96E13A3D543}" type="pres">
      <dgm:prSet presAssocID="{C68C2FB1-7088-412C-96C2-5768C6939E15}" presName="theInnerList" presStyleCnt="0"/>
      <dgm:spPr/>
    </dgm:pt>
    <dgm:pt modelId="{E0584857-0D0E-4CE8-9FE5-B50BF2E7F84E}" type="pres">
      <dgm:prSet presAssocID="{FA88D103-2A16-44F4-8E66-C53BFAABF96F}" presName="childNode" presStyleLbl="node1" presStyleIdx="3" presStyleCnt="15">
        <dgm:presLayoutVars>
          <dgm:bulletEnabled val="1"/>
        </dgm:presLayoutVars>
      </dgm:prSet>
      <dgm:spPr/>
    </dgm:pt>
    <dgm:pt modelId="{4A73EEB5-C1D2-4D07-A7FF-51E2A8C47969}" type="pres">
      <dgm:prSet presAssocID="{C68C2FB1-7088-412C-96C2-5768C6939E15}" presName="aSpace" presStyleCnt="0"/>
      <dgm:spPr/>
    </dgm:pt>
    <dgm:pt modelId="{E0874072-3282-45F6-9AD9-3FE242404D62}" type="pres">
      <dgm:prSet presAssocID="{28458FB2-1555-435D-B941-49BB5970BC3D}" presName="compNode" presStyleCnt="0"/>
      <dgm:spPr/>
    </dgm:pt>
    <dgm:pt modelId="{B1E82609-C3D5-4CD6-AD76-D0F5E866AB17}" type="pres">
      <dgm:prSet presAssocID="{28458FB2-1555-435D-B941-49BB5970BC3D}" presName="aNode" presStyleLbl="bgShp" presStyleIdx="2" presStyleCnt="4" custLinFactNeighborX="2881"/>
      <dgm:spPr/>
    </dgm:pt>
    <dgm:pt modelId="{64519E0C-0CBD-43A1-B8D7-A20EFEC8F103}" type="pres">
      <dgm:prSet presAssocID="{28458FB2-1555-435D-B941-49BB5970BC3D}" presName="textNode" presStyleLbl="bgShp" presStyleIdx="2" presStyleCnt="4"/>
      <dgm:spPr/>
    </dgm:pt>
    <dgm:pt modelId="{5270E5D5-2A1A-4C63-B351-8D4E9D565E29}" type="pres">
      <dgm:prSet presAssocID="{28458FB2-1555-435D-B941-49BB5970BC3D}" presName="compChildNode" presStyleCnt="0"/>
      <dgm:spPr/>
    </dgm:pt>
    <dgm:pt modelId="{7E37361A-A578-4438-A61B-191D8ABC4F66}" type="pres">
      <dgm:prSet presAssocID="{28458FB2-1555-435D-B941-49BB5970BC3D}" presName="theInnerList" presStyleCnt="0"/>
      <dgm:spPr/>
    </dgm:pt>
    <dgm:pt modelId="{70E7E48E-2265-45D3-97D2-92FADA8EED0F}" type="pres">
      <dgm:prSet presAssocID="{599EC2A3-5B1B-47BF-A8A4-541F43542213}" presName="childNode" presStyleLbl="node1" presStyleIdx="4" presStyleCnt="15" custScaleY="76984" custLinFactY="85283" custLinFactNeighborX="-511" custLinFactNeighborY="100000">
        <dgm:presLayoutVars>
          <dgm:bulletEnabled val="1"/>
        </dgm:presLayoutVars>
      </dgm:prSet>
      <dgm:spPr/>
    </dgm:pt>
    <dgm:pt modelId="{DF1E0491-1D69-494E-BC6E-F34717CB6188}" type="pres">
      <dgm:prSet presAssocID="{599EC2A3-5B1B-47BF-A8A4-541F43542213}" presName="aSpace2" presStyleCnt="0"/>
      <dgm:spPr/>
    </dgm:pt>
    <dgm:pt modelId="{B7B1D589-2E89-4DBD-990D-FD47AC30A94C}" type="pres">
      <dgm:prSet presAssocID="{A863B5AA-7306-40E5-BB03-608816440598}" presName="childNode" presStyleLbl="node1" presStyleIdx="5" presStyleCnt="15" custScaleY="117758" custLinFactY="97414" custLinFactNeighborX="1022" custLinFactNeighborY="100000">
        <dgm:presLayoutVars>
          <dgm:bulletEnabled val="1"/>
        </dgm:presLayoutVars>
      </dgm:prSet>
      <dgm:spPr/>
    </dgm:pt>
    <dgm:pt modelId="{0A597FC4-4CB3-4712-9503-7D90D1FBFFFD}" type="pres">
      <dgm:prSet presAssocID="{A863B5AA-7306-40E5-BB03-608816440598}" presName="aSpace2" presStyleCnt="0"/>
      <dgm:spPr/>
    </dgm:pt>
    <dgm:pt modelId="{F7FAB534-63C0-E443-896F-D1CB64786131}" type="pres">
      <dgm:prSet presAssocID="{BE45C8E1-6B77-9842-BDF3-F757B30BAA0D}" presName="childNode" presStyleLbl="node1" presStyleIdx="6" presStyleCnt="15" custLinFactY="100000" custLinFactNeighborX="-1022" custLinFactNeighborY="125487">
        <dgm:presLayoutVars>
          <dgm:bulletEnabled val="1"/>
        </dgm:presLayoutVars>
      </dgm:prSet>
      <dgm:spPr/>
    </dgm:pt>
    <dgm:pt modelId="{7423D71E-E5C3-F54C-AE39-276BF19EC40D}" type="pres">
      <dgm:prSet presAssocID="{BE45C8E1-6B77-9842-BDF3-F757B30BAA0D}" presName="aSpace2" presStyleCnt="0"/>
      <dgm:spPr/>
    </dgm:pt>
    <dgm:pt modelId="{746DD393-AB3B-40F8-80DA-BCA4A30B9F26}" type="pres">
      <dgm:prSet presAssocID="{D84AAF9C-60A9-4AC0-AA07-526414AE9FFE}" presName="childNode" presStyleLbl="node1" presStyleIdx="7" presStyleCnt="15" custLinFactY="100000" custLinFactNeighborX="0" custLinFactNeighborY="139592">
        <dgm:presLayoutVars>
          <dgm:bulletEnabled val="1"/>
        </dgm:presLayoutVars>
      </dgm:prSet>
      <dgm:spPr/>
    </dgm:pt>
    <dgm:pt modelId="{F8DBAE02-9B76-6C44-9171-53A866C6B2A8}" type="pres">
      <dgm:prSet presAssocID="{D84AAF9C-60A9-4AC0-AA07-526414AE9FFE}" presName="aSpace2" presStyleCnt="0"/>
      <dgm:spPr/>
    </dgm:pt>
    <dgm:pt modelId="{B56FF270-1941-A14E-A40C-FBA2BF05BBEB}" type="pres">
      <dgm:prSet presAssocID="{BDE5A831-7E12-C94B-A69B-E1EE9186263E}" presName="childNode" presStyleLbl="node1" presStyleIdx="8" presStyleCnt="15" custScaleY="51575" custLinFactY="100000" custLinFactNeighborX="-1533" custLinFactNeighborY="181886">
        <dgm:presLayoutVars>
          <dgm:bulletEnabled val="1"/>
        </dgm:presLayoutVars>
      </dgm:prSet>
      <dgm:spPr/>
    </dgm:pt>
    <dgm:pt modelId="{34BF3F56-C30B-0540-803C-8B2CBC5BCE4E}" type="pres">
      <dgm:prSet presAssocID="{BDE5A831-7E12-C94B-A69B-E1EE9186263E}" presName="aSpace2" presStyleCnt="0"/>
      <dgm:spPr/>
    </dgm:pt>
    <dgm:pt modelId="{BCAEB101-6B57-2847-930F-2DB65BA715CB}" type="pres">
      <dgm:prSet presAssocID="{A23519B9-7575-F748-8BD8-76B4AE83860A}" presName="childNode" presStyleLbl="node1" presStyleIdx="9" presStyleCnt="15" custLinFactY="-472373" custLinFactNeighborY="-500000">
        <dgm:presLayoutVars>
          <dgm:bulletEnabled val="1"/>
        </dgm:presLayoutVars>
      </dgm:prSet>
      <dgm:spPr/>
    </dgm:pt>
    <dgm:pt modelId="{B56DABE4-F7AB-4F0A-8854-474F8F1DF245}" type="pres">
      <dgm:prSet presAssocID="{28458FB2-1555-435D-B941-49BB5970BC3D}" presName="aSpace" presStyleCnt="0"/>
      <dgm:spPr/>
    </dgm:pt>
    <dgm:pt modelId="{DF221D90-9C7A-4F97-95F2-507D7789FB70}" type="pres">
      <dgm:prSet presAssocID="{3252BFDB-27B6-40F6-8973-27301BD0323B}" presName="compNode" presStyleCnt="0"/>
      <dgm:spPr/>
    </dgm:pt>
    <dgm:pt modelId="{F055861F-AA59-4BCD-A6D0-320F1154DD12}" type="pres">
      <dgm:prSet presAssocID="{3252BFDB-27B6-40F6-8973-27301BD0323B}" presName="aNode" presStyleLbl="bgShp" presStyleIdx="3" presStyleCnt="4"/>
      <dgm:spPr/>
    </dgm:pt>
    <dgm:pt modelId="{7D4A87CF-D3F1-4B92-82E4-B1985D7CAE79}" type="pres">
      <dgm:prSet presAssocID="{3252BFDB-27B6-40F6-8973-27301BD0323B}" presName="textNode" presStyleLbl="bgShp" presStyleIdx="3" presStyleCnt="4"/>
      <dgm:spPr/>
    </dgm:pt>
    <dgm:pt modelId="{40E32436-A88A-44EE-8E77-4583F1CF4B1C}" type="pres">
      <dgm:prSet presAssocID="{3252BFDB-27B6-40F6-8973-27301BD0323B}" presName="compChildNode" presStyleCnt="0"/>
      <dgm:spPr/>
    </dgm:pt>
    <dgm:pt modelId="{1E1D67B5-ADF1-4BE5-B6C8-A839774D30CE}" type="pres">
      <dgm:prSet presAssocID="{3252BFDB-27B6-40F6-8973-27301BD0323B}" presName="theInnerList" presStyleCnt="0"/>
      <dgm:spPr/>
    </dgm:pt>
    <dgm:pt modelId="{05E1A145-AD7C-40EA-BE77-77755BA2C7EB}" type="pres">
      <dgm:prSet presAssocID="{61888073-47FF-476A-981B-CAD6FBB76CCC}" presName="childNode" presStyleLbl="node1" presStyleIdx="10" presStyleCnt="15">
        <dgm:presLayoutVars>
          <dgm:bulletEnabled val="1"/>
        </dgm:presLayoutVars>
      </dgm:prSet>
      <dgm:spPr/>
    </dgm:pt>
    <dgm:pt modelId="{4007051A-F798-474A-A91E-9DF85AB0E57B}" type="pres">
      <dgm:prSet presAssocID="{61888073-47FF-476A-981B-CAD6FBB76CCC}" presName="aSpace2" presStyleCnt="0"/>
      <dgm:spPr/>
    </dgm:pt>
    <dgm:pt modelId="{6F002E86-922D-438C-AC76-E1C34D811CAB}" type="pres">
      <dgm:prSet presAssocID="{96DC4034-5858-43DD-934C-09FD0DB38A67}" presName="childNode" presStyleLbl="node1" presStyleIdx="11" presStyleCnt="15">
        <dgm:presLayoutVars>
          <dgm:bulletEnabled val="1"/>
        </dgm:presLayoutVars>
      </dgm:prSet>
      <dgm:spPr/>
    </dgm:pt>
    <dgm:pt modelId="{27758B50-D266-46B1-8A73-F5F8E47F9D05}" type="pres">
      <dgm:prSet presAssocID="{96DC4034-5858-43DD-934C-09FD0DB38A67}" presName="aSpace2" presStyleCnt="0"/>
      <dgm:spPr/>
    </dgm:pt>
    <dgm:pt modelId="{A935A600-5886-4F4F-909B-067D47BC13A0}" type="pres">
      <dgm:prSet presAssocID="{BF20069B-F9F6-43C3-99D9-B9EF783C6C63}" presName="childNode" presStyleLbl="node1" presStyleIdx="12" presStyleCnt="15">
        <dgm:presLayoutVars>
          <dgm:bulletEnabled val="1"/>
        </dgm:presLayoutVars>
      </dgm:prSet>
      <dgm:spPr/>
    </dgm:pt>
    <dgm:pt modelId="{341CEB48-DDD2-4850-A166-FC097787265E}" type="pres">
      <dgm:prSet presAssocID="{BF20069B-F9F6-43C3-99D9-B9EF783C6C63}" presName="aSpace2" presStyleCnt="0"/>
      <dgm:spPr/>
    </dgm:pt>
    <dgm:pt modelId="{27069AFF-88E1-4EB9-B9BE-5E19BE05E521}" type="pres">
      <dgm:prSet presAssocID="{762293AC-E49F-43A6-9B6F-2E9DFE79ABF4}" presName="childNode" presStyleLbl="node1" presStyleIdx="13" presStyleCnt="15">
        <dgm:presLayoutVars>
          <dgm:bulletEnabled val="1"/>
        </dgm:presLayoutVars>
      </dgm:prSet>
      <dgm:spPr/>
    </dgm:pt>
    <dgm:pt modelId="{A0227C8D-5F37-4486-A979-C55FFDC0CA64}" type="pres">
      <dgm:prSet presAssocID="{762293AC-E49F-43A6-9B6F-2E9DFE79ABF4}" presName="aSpace2" presStyleCnt="0"/>
      <dgm:spPr/>
    </dgm:pt>
    <dgm:pt modelId="{F1B2665C-682A-4F71-ACE5-146F28EF34E5}" type="pres">
      <dgm:prSet presAssocID="{60C7C8F7-94BC-4B4A-8C7A-07A377F0A0ED}" presName="childNode" presStyleLbl="node1" presStyleIdx="14" presStyleCnt="15">
        <dgm:presLayoutVars>
          <dgm:bulletEnabled val="1"/>
        </dgm:presLayoutVars>
      </dgm:prSet>
      <dgm:spPr/>
    </dgm:pt>
  </dgm:ptLst>
  <dgm:cxnLst>
    <dgm:cxn modelId="{BFC43209-2A94-4476-A457-2311CF2162E0}" type="presOf" srcId="{5A913331-6EFE-4D67-ABE2-616375E65E0C}" destId="{984E36E6-FCC6-403D-9C23-8985CE6615E6}" srcOrd="0" destOrd="3" presId="urn:microsoft.com/office/officeart/2005/8/layout/lProcess2"/>
    <dgm:cxn modelId="{D7A9C60C-2FD4-4BF8-BB9F-05009C617A08}" srcId="{A195FBE8-A0C7-43C7-87A0-3D71FCAC184B}" destId="{0682020C-60E3-4042-8A52-DB105A0B0D5E}" srcOrd="0" destOrd="0" parTransId="{A22DEC04-0924-4741-B92C-ECA89262DECE}" sibTransId="{54D7CF6A-A290-409E-8AD2-0DF1E462711E}"/>
    <dgm:cxn modelId="{F204790D-C716-4B5F-B1EA-29E8224AE8D1}" srcId="{C68C2FB1-7088-412C-96C2-5768C6939E15}" destId="{FA88D103-2A16-44F4-8E66-C53BFAABF96F}" srcOrd="0" destOrd="0" parTransId="{ADE242E4-ACEF-43C0-8D9F-7AA405181590}" sibTransId="{7B9DDEDD-A86E-4F3F-9C84-41C8B5C54B2D}"/>
    <dgm:cxn modelId="{5E71F617-4184-8A4B-BFB0-ED48661972A0}" srcId="{28458FB2-1555-435D-B941-49BB5970BC3D}" destId="{A23519B9-7575-F748-8BD8-76B4AE83860A}" srcOrd="5" destOrd="0" parTransId="{8950B255-1749-A24E-9147-2D33A723C3AA}" sibTransId="{ECFFCD7B-9BF7-9A49-ABB0-0266EF1EB62A}"/>
    <dgm:cxn modelId="{CEB3FC2A-8648-4E47-BE42-BE00630911FB}" srcId="{3252BFDB-27B6-40F6-8973-27301BD0323B}" destId="{BF20069B-F9F6-43C3-99D9-B9EF783C6C63}" srcOrd="2" destOrd="0" parTransId="{7C5305CB-9F61-4CEB-8826-2DA247A93DF7}" sibTransId="{720E4329-2DA7-43F7-9C2D-C855D8D37C2A}"/>
    <dgm:cxn modelId="{C5006C33-8674-4557-BA78-2D3D87113DB1}" srcId="{198CFBC3-B4F9-487F-AFB9-197BDE400E3F}" destId="{C68C2FB1-7088-412C-96C2-5768C6939E15}" srcOrd="1" destOrd="0" parTransId="{74E611EA-236C-4AFE-9910-B5AD55CD7FAE}" sibTransId="{8FA4FE59-4403-49B9-85A7-889502C9F42D}"/>
    <dgm:cxn modelId="{EFA6A738-E46D-EE4F-98DA-1AEEB9E5D264}" type="presOf" srcId="{96BEDDE9-71FC-454F-8367-BDEE82E96A3F}" destId="{9F0FC08E-1F66-244F-8170-860D1AF617CF}" srcOrd="0" destOrd="0" presId="urn:microsoft.com/office/officeart/2005/8/layout/lProcess2"/>
    <dgm:cxn modelId="{65070E39-6D8A-408F-8077-FC1F84D33C75}" srcId="{198CFBC3-B4F9-487F-AFB9-197BDE400E3F}" destId="{28458FB2-1555-435D-B941-49BB5970BC3D}" srcOrd="2" destOrd="0" parTransId="{9C613142-F86E-46CC-B996-8696A7C46ECA}" sibTransId="{D9830C12-8E3E-499D-8A3D-53F537788086}"/>
    <dgm:cxn modelId="{185F7739-9A5D-4933-91F8-A3AF98B31F13}" type="presOf" srcId="{C68C2FB1-7088-412C-96C2-5768C6939E15}" destId="{86BA2902-A55F-4BF0-B0F9-56809754F2FA}" srcOrd="1" destOrd="0" presId="urn:microsoft.com/office/officeart/2005/8/layout/lProcess2"/>
    <dgm:cxn modelId="{EC2E713A-2DB8-4FC3-8002-B07082D64862}" type="presOf" srcId="{A863B5AA-7306-40E5-BB03-608816440598}" destId="{B7B1D589-2E89-4DBD-990D-FD47AC30A94C}" srcOrd="0" destOrd="0" presId="urn:microsoft.com/office/officeart/2005/8/layout/lProcess2"/>
    <dgm:cxn modelId="{A2321A3F-42DE-814F-B473-ABB79BA891FE}" srcId="{785D28F0-C229-417F-84DA-64F2CA742F0E}" destId="{96BEDDE9-71FC-454F-8367-BDEE82E96A3F}" srcOrd="2" destOrd="0" parTransId="{4090E204-98FA-E042-90FA-17B702FCB3BA}" sibTransId="{9D48F5FB-949F-EB4A-94C4-BFBBB096D739}"/>
    <dgm:cxn modelId="{7CE50442-BAB2-4718-8EF2-0B4609BF7827}" type="presOf" srcId="{28458FB2-1555-435D-B941-49BB5970BC3D}" destId="{B1E82609-C3D5-4CD6-AD76-D0F5E866AB17}" srcOrd="0" destOrd="0" presId="urn:microsoft.com/office/officeart/2005/8/layout/lProcess2"/>
    <dgm:cxn modelId="{1670B743-ACC3-8D41-86B4-E87925D7296E}" type="presOf" srcId="{A23519B9-7575-F748-8BD8-76B4AE83860A}" destId="{BCAEB101-6B57-2847-930F-2DB65BA715CB}" srcOrd="0" destOrd="0" presId="urn:microsoft.com/office/officeart/2005/8/layout/lProcess2"/>
    <dgm:cxn modelId="{612CEE66-80CC-4D88-A3B0-18A53F36D75C}" type="presOf" srcId="{D84AAF9C-60A9-4AC0-AA07-526414AE9FFE}" destId="{746DD393-AB3B-40F8-80DA-BCA4A30B9F26}" srcOrd="0" destOrd="0" presId="urn:microsoft.com/office/officeart/2005/8/layout/lProcess2"/>
    <dgm:cxn modelId="{99D90768-71FE-4451-AC7C-F785B2F27873}" type="presOf" srcId="{61888073-47FF-476A-981B-CAD6FBB76CCC}" destId="{05E1A145-AD7C-40EA-BE77-77755BA2C7EB}" srcOrd="0" destOrd="0" presId="urn:microsoft.com/office/officeart/2005/8/layout/lProcess2"/>
    <dgm:cxn modelId="{51D11B4A-E9EB-491B-8D89-B690C5D0DF93}" srcId="{785D28F0-C229-417F-84DA-64F2CA742F0E}" destId="{A195FBE8-A0C7-43C7-87A0-3D71FCAC184B}" srcOrd="0" destOrd="0" parTransId="{FBD49AB6-4ACA-4980-AEB4-1D28CAA5721F}" sibTransId="{7278B09B-3F0C-4F72-94CF-4C11323B5243}"/>
    <dgm:cxn modelId="{4B770B4B-88AC-44AC-BA75-541F946A702F}" type="presOf" srcId="{28458FB2-1555-435D-B941-49BB5970BC3D}" destId="{64519E0C-0CBD-43A1-B8D7-A20EFEC8F103}" srcOrd="1" destOrd="0" presId="urn:microsoft.com/office/officeart/2005/8/layout/lProcess2"/>
    <dgm:cxn modelId="{490E006C-500C-4E51-88C4-C41AAAA79F4B}" srcId="{A195FBE8-A0C7-43C7-87A0-3D71FCAC184B}" destId="{A03F7C92-62AF-4F0E-8316-CE0A26937C00}" srcOrd="1" destOrd="0" parTransId="{3750F514-0458-4008-8873-766023B25CC1}" sibTransId="{F94DBAEC-261B-49BB-AA83-53B70EFD0B0D}"/>
    <dgm:cxn modelId="{4525EB50-B97C-46C4-AFB2-724840BBDCC8}" srcId="{28458FB2-1555-435D-B941-49BB5970BC3D}" destId="{A863B5AA-7306-40E5-BB03-608816440598}" srcOrd="1" destOrd="0" parTransId="{207D340F-7D2C-4C78-A4CC-572AF246C32D}" sibTransId="{C2554957-202E-4E21-AC0D-336D34396A45}"/>
    <dgm:cxn modelId="{EC682951-24A7-2D46-969A-E0A71EFBC6FC}" srcId="{28458FB2-1555-435D-B941-49BB5970BC3D}" destId="{BDE5A831-7E12-C94B-A69B-E1EE9186263E}" srcOrd="4" destOrd="0" parTransId="{F77B556E-ACF7-114C-8354-FEF93B48B64E}" sibTransId="{2CB691B0-23AC-5A47-A808-1D47CD77DAE8}"/>
    <dgm:cxn modelId="{17FEC351-3C72-40E5-9461-C51DD501312C}" type="presOf" srcId="{BF20069B-F9F6-43C3-99D9-B9EF783C6C63}" destId="{A935A600-5886-4F4F-909B-067D47BC13A0}" srcOrd="0" destOrd="0" presId="urn:microsoft.com/office/officeart/2005/8/layout/lProcess2"/>
    <dgm:cxn modelId="{A475CA54-AE47-4C89-9F8B-1B1708A66B37}" type="presOf" srcId="{599EC2A3-5B1B-47BF-A8A4-541F43542213}" destId="{70E7E48E-2265-45D3-97D2-92FADA8EED0F}" srcOrd="0" destOrd="0" presId="urn:microsoft.com/office/officeart/2005/8/layout/lProcess2"/>
    <dgm:cxn modelId="{B20B2555-7440-4C01-9677-EE4DA225BD42}" type="presOf" srcId="{A03F7C92-62AF-4F0E-8316-CE0A26937C00}" destId="{984E36E6-FCC6-403D-9C23-8985CE6615E6}" srcOrd="0" destOrd="2" presId="urn:microsoft.com/office/officeart/2005/8/layout/lProcess2"/>
    <dgm:cxn modelId="{810A037C-884F-48EE-8B0C-EB6695E6D2FB}" type="presOf" srcId="{198CFBC3-B4F9-487F-AFB9-197BDE400E3F}" destId="{F72CDD2D-83D4-43AA-983A-0DF4249E72E3}" srcOrd="0" destOrd="0" presId="urn:microsoft.com/office/officeart/2005/8/layout/lProcess2"/>
    <dgm:cxn modelId="{170B357E-EB77-48A0-B1EE-B2331E1AC0E3}" srcId="{3252BFDB-27B6-40F6-8973-27301BD0323B}" destId="{60C7C8F7-94BC-4B4A-8C7A-07A377F0A0ED}" srcOrd="4" destOrd="0" parTransId="{36DECD29-5037-42C0-A848-6FF7D70681D3}" sibTransId="{4BE70F55-4B1E-44F3-B06D-1A78DBB89B3A}"/>
    <dgm:cxn modelId="{14CDEA8A-C013-4ECB-8E4F-CD3077D314DD}" srcId="{28458FB2-1555-435D-B941-49BB5970BC3D}" destId="{599EC2A3-5B1B-47BF-A8A4-541F43542213}" srcOrd="0" destOrd="0" parTransId="{B61568B5-064D-4275-8EB3-E6E9B7DF9A1B}" sibTransId="{2BC841F4-2139-49F4-9B23-F876378FC536}"/>
    <dgm:cxn modelId="{1EBDB58B-5463-4B62-9692-439C4F7175D4}" type="presOf" srcId="{FA88D103-2A16-44F4-8E66-C53BFAABF96F}" destId="{E0584857-0D0E-4CE8-9FE5-B50BF2E7F84E}" srcOrd="0" destOrd="0" presId="urn:microsoft.com/office/officeart/2005/8/layout/lProcess2"/>
    <dgm:cxn modelId="{D04F438D-33AF-48C6-8476-787022472E3E}" srcId="{3252BFDB-27B6-40F6-8973-27301BD0323B}" destId="{96DC4034-5858-43DD-934C-09FD0DB38A67}" srcOrd="1" destOrd="0" parTransId="{CE041B7E-7D35-4F23-9A15-2CFAB71FD1C0}" sibTransId="{8283068D-8A53-4387-9316-D47B4B31A9AF}"/>
    <dgm:cxn modelId="{5302FF99-B94E-42D0-935F-47FC7EB480BE}" srcId="{198CFBC3-B4F9-487F-AFB9-197BDE400E3F}" destId="{3252BFDB-27B6-40F6-8973-27301BD0323B}" srcOrd="3" destOrd="0" parTransId="{ED899030-A21D-4E78-A209-27B98ACA7FD4}" sibTransId="{CC0AE028-5602-4F6C-8F5B-5078AB629091}"/>
    <dgm:cxn modelId="{CBE0BC9E-51DA-4282-A664-95FEC535ED83}" type="presOf" srcId="{3252BFDB-27B6-40F6-8973-27301BD0323B}" destId="{F055861F-AA59-4BCD-A6D0-320F1154DD12}" srcOrd="0" destOrd="0" presId="urn:microsoft.com/office/officeart/2005/8/layout/lProcess2"/>
    <dgm:cxn modelId="{C1E27EA3-B03F-4D80-A5F9-964DCBE69301}" type="presOf" srcId="{762293AC-E49F-43A6-9B6F-2E9DFE79ABF4}" destId="{27069AFF-88E1-4EB9-B9BE-5E19BE05E521}" srcOrd="0" destOrd="0" presId="urn:microsoft.com/office/officeart/2005/8/layout/lProcess2"/>
    <dgm:cxn modelId="{FEDFEEA7-21CE-4F6D-B5B6-9428B83374E7}" srcId="{3252BFDB-27B6-40F6-8973-27301BD0323B}" destId="{61888073-47FF-476A-981B-CAD6FBB76CCC}" srcOrd="0" destOrd="0" parTransId="{0B8EE67C-6B6E-423E-A12F-92D9CAF633CB}" sibTransId="{4BF0A7F0-3FF2-4D36-9A24-23545BB27930}"/>
    <dgm:cxn modelId="{23CBE0A9-8264-418A-B387-FF534C4F3D6A}" type="presOf" srcId="{C68C2FB1-7088-412C-96C2-5768C6939E15}" destId="{BE5A2188-BBCE-4972-9F52-2C8F5AE3B57F}" srcOrd="0" destOrd="0" presId="urn:microsoft.com/office/officeart/2005/8/layout/lProcess2"/>
    <dgm:cxn modelId="{45B1F8AC-5A9D-ED46-AC5C-B10692B5D096}" srcId="{28458FB2-1555-435D-B941-49BB5970BC3D}" destId="{BE45C8E1-6B77-9842-BDF3-F757B30BAA0D}" srcOrd="2" destOrd="0" parTransId="{E61A7F86-7425-8842-934B-AA512B5C312B}" sibTransId="{D59275C1-D287-5B4F-9CEC-1F5AA1718006}"/>
    <dgm:cxn modelId="{8A53A8B9-E568-4409-AA74-4F4B003CB043}" type="presOf" srcId="{0682020C-60E3-4042-8A52-DB105A0B0D5E}" destId="{984E36E6-FCC6-403D-9C23-8985CE6615E6}" srcOrd="0" destOrd="1" presId="urn:microsoft.com/office/officeart/2005/8/layout/lProcess2"/>
    <dgm:cxn modelId="{A3F2EFD7-7894-488C-BBEB-BB8EA0ED0579}" srcId="{3252BFDB-27B6-40F6-8973-27301BD0323B}" destId="{762293AC-E49F-43A6-9B6F-2E9DFE79ABF4}" srcOrd="3" destOrd="0" parTransId="{00483A1A-1CE2-4671-BE24-49BC8F83EF1B}" sibTransId="{6B7F6AF9-9F6A-468F-BAAB-8DF52CA80C83}"/>
    <dgm:cxn modelId="{EFA5C0DF-1768-AC4B-92E1-79653ECD22E8}" type="presOf" srcId="{BE45C8E1-6B77-9842-BDF3-F757B30BAA0D}" destId="{F7FAB534-63C0-E443-896F-D1CB64786131}" srcOrd="0" destOrd="0" presId="urn:microsoft.com/office/officeart/2005/8/layout/lProcess2"/>
    <dgm:cxn modelId="{780255E3-053D-4A8D-B280-49BA280A4FBE}" type="presOf" srcId="{A195FBE8-A0C7-43C7-87A0-3D71FCAC184B}" destId="{984E36E6-FCC6-403D-9C23-8985CE6615E6}" srcOrd="0" destOrd="0" presId="urn:microsoft.com/office/officeart/2005/8/layout/lProcess2"/>
    <dgm:cxn modelId="{2B04A3E6-548A-4176-A816-EB27827B2750}" srcId="{A195FBE8-A0C7-43C7-87A0-3D71FCAC184B}" destId="{5A913331-6EFE-4D67-ABE2-616375E65E0C}" srcOrd="2" destOrd="0" parTransId="{1754AEFC-2024-47E9-ADBE-EBBD0C786787}" sibTransId="{AF7BC13E-10E8-47A9-A016-CF47E8D10C43}"/>
    <dgm:cxn modelId="{2E54E1EA-A89F-4A00-90B5-86011F9172AB}" srcId="{785D28F0-C229-417F-84DA-64F2CA742F0E}" destId="{BB652E3B-53D6-4D07-A800-32AEAAF2DD69}" srcOrd="1" destOrd="0" parTransId="{6658147E-72E9-4B51-B8F5-9B9C3B92CA66}" sibTransId="{FC5B3518-82D2-41E0-BD0F-8E7E2124D6F8}"/>
    <dgm:cxn modelId="{447422EB-12A5-496C-8987-4AD3E7F34DA9}" srcId="{28458FB2-1555-435D-B941-49BB5970BC3D}" destId="{D84AAF9C-60A9-4AC0-AA07-526414AE9FFE}" srcOrd="3" destOrd="0" parTransId="{474D35BB-5069-4E5A-9813-92B51E10050D}" sibTransId="{72C713C5-70FD-4533-8CE7-A6A1989D85BE}"/>
    <dgm:cxn modelId="{6795A6EB-09E0-40FD-8ADB-3DADF5AB6AAC}" type="presOf" srcId="{785D28F0-C229-417F-84DA-64F2CA742F0E}" destId="{5ED1DE2B-01E3-43CF-86B3-9D9582249A43}" srcOrd="1" destOrd="0" presId="urn:microsoft.com/office/officeart/2005/8/layout/lProcess2"/>
    <dgm:cxn modelId="{784883EF-2619-47D5-BF4A-41C4C8EE30C2}" srcId="{198CFBC3-B4F9-487F-AFB9-197BDE400E3F}" destId="{785D28F0-C229-417F-84DA-64F2CA742F0E}" srcOrd="0" destOrd="0" parTransId="{D170F2B9-A5B5-4870-A071-79C62FD5829C}" sibTransId="{25D94EDD-3475-4464-8972-1052AA1E5C01}"/>
    <dgm:cxn modelId="{3B81ABF3-8A2B-4E77-9108-EB73A8663E3F}" type="presOf" srcId="{785D28F0-C229-417F-84DA-64F2CA742F0E}" destId="{6700A3AD-A4CD-4270-A862-E5A3D25973CD}" srcOrd="0" destOrd="0" presId="urn:microsoft.com/office/officeart/2005/8/layout/lProcess2"/>
    <dgm:cxn modelId="{117CA7F5-4CA7-495F-9DD0-3DDB41C8EA6B}" type="presOf" srcId="{60C7C8F7-94BC-4B4A-8C7A-07A377F0A0ED}" destId="{F1B2665C-682A-4F71-ACE5-146F28EF34E5}" srcOrd="0" destOrd="0" presId="urn:microsoft.com/office/officeart/2005/8/layout/lProcess2"/>
    <dgm:cxn modelId="{BA282DF9-050D-40C6-AC36-C7FFF92E5250}" type="presOf" srcId="{96DC4034-5858-43DD-934C-09FD0DB38A67}" destId="{6F002E86-922D-438C-AC76-E1C34D811CAB}" srcOrd="0" destOrd="0" presId="urn:microsoft.com/office/officeart/2005/8/layout/lProcess2"/>
    <dgm:cxn modelId="{2D6036FB-FB88-40D2-A18D-F162B0597938}" type="presOf" srcId="{3252BFDB-27B6-40F6-8973-27301BD0323B}" destId="{7D4A87CF-D3F1-4B92-82E4-B1985D7CAE79}" srcOrd="1" destOrd="0" presId="urn:microsoft.com/office/officeart/2005/8/layout/lProcess2"/>
    <dgm:cxn modelId="{B95B4BFF-D34B-DF46-AD98-4C6F342FE856}" type="presOf" srcId="{BDE5A831-7E12-C94B-A69B-E1EE9186263E}" destId="{B56FF270-1941-A14E-A40C-FBA2BF05BBEB}" srcOrd="0" destOrd="0" presId="urn:microsoft.com/office/officeart/2005/8/layout/lProcess2"/>
    <dgm:cxn modelId="{9E8AF2FF-5370-4F11-BAA5-062997D7B47E}" type="presOf" srcId="{BB652E3B-53D6-4D07-A800-32AEAAF2DD69}" destId="{59F622B9-36AA-4CBA-8F16-FEFE92BEC7D3}" srcOrd="0" destOrd="0" presId="urn:microsoft.com/office/officeart/2005/8/layout/lProcess2"/>
    <dgm:cxn modelId="{7ACD4B2C-1AEA-4813-AD42-8DED874B647A}" type="presParOf" srcId="{F72CDD2D-83D4-43AA-983A-0DF4249E72E3}" destId="{735E9025-061B-48B7-9BB7-0AC28100543C}" srcOrd="0" destOrd="0" presId="urn:microsoft.com/office/officeart/2005/8/layout/lProcess2"/>
    <dgm:cxn modelId="{6A44F8A4-04E8-4B8D-89C7-AFE9C9ED357E}" type="presParOf" srcId="{735E9025-061B-48B7-9BB7-0AC28100543C}" destId="{6700A3AD-A4CD-4270-A862-E5A3D25973CD}" srcOrd="0" destOrd="0" presId="urn:microsoft.com/office/officeart/2005/8/layout/lProcess2"/>
    <dgm:cxn modelId="{59F06861-E816-4589-B910-E5E4C0C4BA73}" type="presParOf" srcId="{735E9025-061B-48B7-9BB7-0AC28100543C}" destId="{5ED1DE2B-01E3-43CF-86B3-9D9582249A43}" srcOrd="1" destOrd="0" presId="urn:microsoft.com/office/officeart/2005/8/layout/lProcess2"/>
    <dgm:cxn modelId="{86AAD003-EF52-485D-B731-9FB9DD7AF337}" type="presParOf" srcId="{735E9025-061B-48B7-9BB7-0AC28100543C}" destId="{DF7DB7F4-1E3E-4055-AD17-BA4D4BA5B422}" srcOrd="2" destOrd="0" presId="urn:microsoft.com/office/officeart/2005/8/layout/lProcess2"/>
    <dgm:cxn modelId="{23751D9C-57D7-4388-AD00-3A03EA252374}" type="presParOf" srcId="{DF7DB7F4-1E3E-4055-AD17-BA4D4BA5B422}" destId="{41A07404-8CEF-4C1E-A2C0-4D43F803B223}" srcOrd="0" destOrd="0" presId="urn:microsoft.com/office/officeart/2005/8/layout/lProcess2"/>
    <dgm:cxn modelId="{08026769-D015-4117-8115-0F0E6D3F0D65}" type="presParOf" srcId="{41A07404-8CEF-4C1E-A2C0-4D43F803B223}" destId="{984E36E6-FCC6-403D-9C23-8985CE6615E6}" srcOrd="0" destOrd="0" presId="urn:microsoft.com/office/officeart/2005/8/layout/lProcess2"/>
    <dgm:cxn modelId="{09E3F404-3B3F-4738-B4FE-B3D0C08A5BAB}" type="presParOf" srcId="{41A07404-8CEF-4C1E-A2C0-4D43F803B223}" destId="{F266DBEF-D939-4F1B-BC10-93F72531499F}" srcOrd="1" destOrd="0" presId="urn:microsoft.com/office/officeart/2005/8/layout/lProcess2"/>
    <dgm:cxn modelId="{2C2299BD-555D-453B-98D7-8B378D43E85E}" type="presParOf" srcId="{41A07404-8CEF-4C1E-A2C0-4D43F803B223}" destId="{59F622B9-36AA-4CBA-8F16-FEFE92BEC7D3}" srcOrd="2" destOrd="0" presId="urn:microsoft.com/office/officeart/2005/8/layout/lProcess2"/>
    <dgm:cxn modelId="{5AFC9154-B0CD-5A4F-89B0-2FB49C44B3F5}" type="presParOf" srcId="{41A07404-8CEF-4C1E-A2C0-4D43F803B223}" destId="{ECE629A6-2713-8F41-9D46-BB2FB743687D}" srcOrd="3" destOrd="0" presId="urn:microsoft.com/office/officeart/2005/8/layout/lProcess2"/>
    <dgm:cxn modelId="{DCBDC52E-5FD3-2B4C-8B09-D667B0076950}" type="presParOf" srcId="{41A07404-8CEF-4C1E-A2C0-4D43F803B223}" destId="{9F0FC08E-1F66-244F-8170-860D1AF617CF}" srcOrd="4" destOrd="0" presId="urn:microsoft.com/office/officeart/2005/8/layout/lProcess2"/>
    <dgm:cxn modelId="{43461955-AA50-4086-9481-B7A2D221A9C2}" type="presParOf" srcId="{F72CDD2D-83D4-43AA-983A-0DF4249E72E3}" destId="{663D7D96-50DA-4B97-9CA4-03C67EA8D154}" srcOrd="1" destOrd="0" presId="urn:microsoft.com/office/officeart/2005/8/layout/lProcess2"/>
    <dgm:cxn modelId="{BD5C2FD7-38AD-4009-8B39-FCD975F30234}" type="presParOf" srcId="{F72CDD2D-83D4-43AA-983A-0DF4249E72E3}" destId="{671D5926-CB60-4105-8043-64503D875773}" srcOrd="2" destOrd="0" presId="urn:microsoft.com/office/officeart/2005/8/layout/lProcess2"/>
    <dgm:cxn modelId="{60A95E96-39FA-4490-BE70-F61F9622C9C9}" type="presParOf" srcId="{671D5926-CB60-4105-8043-64503D875773}" destId="{BE5A2188-BBCE-4972-9F52-2C8F5AE3B57F}" srcOrd="0" destOrd="0" presId="urn:microsoft.com/office/officeart/2005/8/layout/lProcess2"/>
    <dgm:cxn modelId="{2AA137C8-EA2F-4EB6-AAF0-6B0E1716309A}" type="presParOf" srcId="{671D5926-CB60-4105-8043-64503D875773}" destId="{86BA2902-A55F-4BF0-B0F9-56809754F2FA}" srcOrd="1" destOrd="0" presId="urn:microsoft.com/office/officeart/2005/8/layout/lProcess2"/>
    <dgm:cxn modelId="{6BC30173-2815-4531-B140-934D22C9D457}" type="presParOf" srcId="{671D5926-CB60-4105-8043-64503D875773}" destId="{5185E85C-2E28-4041-A0C4-E12378C53264}" srcOrd="2" destOrd="0" presId="urn:microsoft.com/office/officeart/2005/8/layout/lProcess2"/>
    <dgm:cxn modelId="{6EB225C6-6F7E-4D07-A94F-E8BED2392365}" type="presParOf" srcId="{5185E85C-2E28-4041-A0C4-E12378C53264}" destId="{97DCDE58-5EBA-4DC6-8B08-A96E13A3D543}" srcOrd="0" destOrd="0" presId="urn:microsoft.com/office/officeart/2005/8/layout/lProcess2"/>
    <dgm:cxn modelId="{AEEA0A68-E1BC-44C1-9270-CF7D102DA407}" type="presParOf" srcId="{97DCDE58-5EBA-4DC6-8B08-A96E13A3D543}" destId="{E0584857-0D0E-4CE8-9FE5-B50BF2E7F84E}" srcOrd="0" destOrd="0" presId="urn:microsoft.com/office/officeart/2005/8/layout/lProcess2"/>
    <dgm:cxn modelId="{386E2D54-CD9F-45BC-9897-3860893408D9}" type="presParOf" srcId="{F72CDD2D-83D4-43AA-983A-0DF4249E72E3}" destId="{4A73EEB5-C1D2-4D07-A7FF-51E2A8C47969}" srcOrd="3" destOrd="0" presId="urn:microsoft.com/office/officeart/2005/8/layout/lProcess2"/>
    <dgm:cxn modelId="{088C7532-33A1-46C5-B8BB-EEB97CC7C92B}" type="presParOf" srcId="{F72CDD2D-83D4-43AA-983A-0DF4249E72E3}" destId="{E0874072-3282-45F6-9AD9-3FE242404D62}" srcOrd="4" destOrd="0" presId="urn:microsoft.com/office/officeart/2005/8/layout/lProcess2"/>
    <dgm:cxn modelId="{D9114451-CB2A-4BBC-B8B4-EA49C448C523}" type="presParOf" srcId="{E0874072-3282-45F6-9AD9-3FE242404D62}" destId="{B1E82609-C3D5-4CD6-AD76-D0F5E866AB17}" srcOrd="0" destOrd="0" presId="urn:microsoft.com/office/officeart/2005/8/layout/lProcess2"/>
    <dgm:cxn modelId="{9EE457B2-1940-4B15-8B04-8659962B67E4}" type="presParOf" srcId="{E0874072-3282-45F6-9AD9-3FE242404D62}" destId="{64519E0C-0CBD-43A1-B8D7-A20EFEC8F103}" srcOrd="1" destOrd="0" presId="urn:microsoft.com/office/officeart/2005/8/layout/lProcess2"/>
    <dgm:cxn modelId="{2F7CE648-AD27-41DE-81A0-3E0C9497495A}" type="presParOf" srcId="{E0874072-3282-45F6-9AD9-3FE242404D62}" destId="{5270E5D5-2A1A-4C63-B351-8D4E9D565E29}" srcOrd="2" destOrd="0" presId="urn:microsoft.com/office/officeart/2005/8/layout/lProcess2"/>
    <dgm:cxn modelId="{AE352240-0AC2-47F6-8E06-D561458EE58B}" type="presParOf" srcId="{5270E5D5-2A1A-4C63-B351-8D4E9D565E29}" destId="{7E37361A-A578-4438-A61B-191D8ABC4F66}" srcOrd="0" destOrd="0" presId="urn:microsoft.com/office/officeart/2005/8/layout/lProcess2"/>
    <dgm:cxn modelId="{4C8A858F-BB50-45EB-A424-D07495ED3C1D}" type="presParOf" srcId="{7E37361A-A578-4438-A61B-191D8ABC4F66}" destId="{70E7E48E-2265-45D3-97D2-92FADA8EED0F}" srcOrd="0" destOrd="0" presId="urn:microsoft.com/office/officeart/2005/8/layout/lProcess2"/>
    <dgm:cxn modelId="{657BD458-C744-41D8-A476-79299F22ABAC}" type="presParOf" srcId="{7E37361A-A578-4438-A61B-191D8ABC4F66}" destId="{DF1E0491-1D69-494E-BC6E-F34717CB6188}" srcOrd="1" destOrd="0" presId="urn:microsoft.com/office/officeart/2005/8/layout/lProcess2"/>
    <dgm:cxn modelId="{201965B1-F409-4DBC-B7A2-C3F8A6F8DB84}" type="presParOf" srcId="{7E37361A-A578-4438-A61B-191D8ABC4F66}" destId="{B7B1D589-2E89-4DBD-990D-FD47AC30A94C}" srcOrd="2" destOrd="0" presId="urn:microsoft.com/office/officeart/2005/8/layout/lProcess2"/>
    <dgm:cxn modelId="{F878D6A0-0DFA-46C7-8B36-3996E859C445}" type="presParOf" srcId="{7E37361A-A578-4438-A61B-191D8ABC4F66}" destId="{0A597FC4-4CB3-4712-9503-7D90D1FBFFFD}" srcOrd="3" destOrd="0" presId="urn:microsoft.com/office/officeart/2005/8/layout/lProcess2"/>
    <dgm:cxn modelId="{3197F660-D96F-4C41-9744-56175B7C2D5C}" type="presParOf" srcId="{7E37361A-A578-4438-A61B-191D8ABC4F66}" destId="{F7FAB534-63C0-E443-896F-D1CB64786131}" srcOrd="4" destOrd="0" presId="urn:microsoft.com/office/officeart/2005/8/layout/lProcess2"/>
    <dgm:cxn modelId="{BA92EA2D-B1D6-E345-8420-0F9A68BA683B}" type="presParOf" srcId="{7E37361A-A578-4438-A61B-191D8ABC4F66}" destId="{7423D71E-E5C3-F54C-AE39-276BF19EC40D}" srcOrd="5" destOrd="0" presId="urn:microsoft.com/office/officeart/2005/8/layout/lProcess2"/>
    <dgm:cxn modelId="{3E49C77A-1DCB-4DA0-809B-705B01C178F0}" type="presParOf" srcId="{7E37361A-A578-4438-A61B-191D8ABC4F66}" destId="{746DD393-AB3B-40F8-80DA-BCA4A30B9F26}" srcOrd="6" destOrd="0" presId="urn:microsoft.com/office/officeart/2005/8/layout/lProcess2"/>
    <dgm:cxn modelId="{143E3F2F-54CC-B242-B233-2CD1F009AC57}" type="presParOf" srcId="{7E37361A-A578-4438-A61B-191D8ABC4F66}" destId="{F8DBAE02-9B76-6C44-9171-53A866C6B2A8}" srcOrd="7" destOrd="0" presId="urn:microsoft.com/office/officeart/2005/8/layout/lProcess2"/>
    <dgm:cxn modelId="{5305BE9E-73BC-DF4C-84CA-0D32B7EDDA1E}" type="presParOf" srcId="{7E37361A-A578-4438-A61B-191D8ABC4F66}" destId="{B56FF270-1941-A14E-A40C-FBA2BF05BBEB}" srcOrd="8" destOrd="0" presId="urn:microsoft.com/office/officeart/2005/8/layout/lProcess2"/>
    <dgm:cxn modelId="{8D09FE21-46F5-B54A-A02F-8EC50BFECF2D}" type="presParOf" srcId="{7E37361A-A578-4438-A61B-191D8ABC4F66}" destId="{34BF3F56-C30B-0540-803C-8B2CBC5BCE4E}" srcOrd="9" destOrd="0" presId="urn:microsoft.com/office/officeart/2005/8/layout/lProcess2"/>
    <dgm:cxn modelId="{D49D7C8C-9BAB-0742-A65B-D34807A854C1}" type="presParOf" srcId="{7E37361A-A578-4438-A61B-191D8ABC4F66}" destId="{BCAEB101-6B57-2847-930F-2DB65BA715CB}" srcOrd="10" destOrd="0" presId="urn:microsoft.com/office/officeart/2005/8/layout/lProcess2"/>
    <dgm:cxn modelId="{525760DC-3957-4DD0-AF4B-5E86F034E88A}" type="presParOf" srcId="{F72CDD2D-83D4-43AA-983A-0DF4249E72E3}" destId="{B56DABE4-F7AB-4F0A-8854-474F8F1DF245}" srcOrd="5" destOrd="0" presId="urn:microsoft.com/office/officeart/2005/8/layout/lProcess2"/>
    <dgm:cxn modelId="{8868CF2B-5FA7-411E-B71F-4D62EC53E574}" type="presParOf" srcId="{F72CDD2D-83D4-43AA-983A-0DF4249E72E3}" destId="{DF221D90-9C7A-4F97-95F2-507D7789FB70}" srcOrd="6" destOrd="0" presId="urn:microsoft.com/office/officeart/2005/8/layout/lProcess2"/>
    <dgm:cxn modelId="{C0D6A266-F536-49F5-B5C5-67A36E021AF7}" type="presParOf" srcId="{DF221D90-9C7A-4F97-95F2-507D7789FB70}" destId="{F055861F-AA59-4BCD-A6D0-320F1154DD12}" srcOrd="0" destOrd="0" presId="urn:microsoft.com/office/officeart/2005/8/layout/lProcess2"/>
    <dgm:cxn modelId="{1BC5A42E-44BD-4923-BC1B-0723782FEB92}" type="presParOf" srcId="{DF221D90-9C7A-4F97-95F2-507D7789FB70}" destId="{7D4A87CF-D3F1-4B92-82E4-B1985D7CAE79}" srcOrd="1" destOrd="0" presId="urn:microsoft.com/office/officeart/2005/8/layout/lProcess2"/>
    <dgm:cxn modelId="{E18FAE17-3066-49E3-B5EE-DF3C8CB95A23}" type="presParOf" srcId="{DF221D90-9C7A-4F97-95F2-507D7789FB70}" destId="{40E32436-A88A-44EE-8E77-4583F1CF4B1C}" srcOrd="2" destOrd="0" presId="urn:microsoft.com/office/officeart/2005/8/layout/lProcess2"/>
    <dgm:cxn modelId="{B83EBE90-5AA1-4B46-A606-3D268B5F1AB4}" type="presParOf" srcId="{40E32436-A88A-44EE-8E77-4583F1CF4B1C}" destId="{1E1D67B5-ADF1-4BE5-B6C8-A839774D30CE}" srcOrd="0" destOrd="0" presId="urn:microsoft.com/office/officeart/2005/8/layout/lProcess2"/>
    <dgm:cxn modelId="{E7095D56-7A97-47F7-AC10-2C962012030E}" type="presParOf" srcId="{1E1D67B5-ADF1-4BE5-B6C8-A839774D30CE}" destId="{05E1A145-AD7C-40EA-BE77-77755BA2C7EB}" srcOrd="0" destOrd="0" presId="urn:microsoft.com/office/officeart/2005/8/layout/lProcess2"/>
    <dgm:cxn modelId="{333AEDF8-258A-46C4-97FE-CFF6DF18DBFF}" type="presParOf" srcId="{1E1D67B5-ADF1-4BE5-B6C8-A839774D30CE}" destId="{4007051A-F798-474A-A91E-9DF85AB0E57B}" srcOrd="1" destOrd="0" presId="urn:microsoft.com/office/officeart/2005/8/layout/lProcess2"/>
    <dgm:cxn modelId="{2AC6221A-F951-4A90-8F79-B82C20185AA8}" type="presParOf" srcId="{1E1D67B5-ADF1-4BE5-B6C8-A839774D30CE}" destId="{6F002E86-922D-438C-AC76-E1C34D811CAB}" srcOrd="2" destOrd="0" presId="urn:microsoft.com/office/officeart/2005/8/layout/lProcess2"/>
    <dgm:cxn modelId="{939F1161-B47D-40C5-BFBD-9558FE4F52CA}" type="presParOf" srcId="{1E1D67B5-ADF1-4BE5-B6C8-A839774D30CE}" destId="{27758B50-D266-46B1-8A73-F5F8E47F9D05}" srcOrd="3" destOrd="0" presId="urn:microsoft.com/office/officeart/2005/8/layout/lProcess2"/>
    <dgm:cxn modelId="{A363A986-65CE-479B-93BE-F7BD511D797E}" type="presParOf" srcId="{1E1D67B5-ADF1-4BE5-B6C8-A839774D30CE}" destId="{A935A600-5886-4F4F-909B-067D47BC13A0}" srcOrd="4" destOrd="0" presId="urn:microsoft.com/office/officeart/2005/8/layout/lProcess2"/>
    <dgm:cxn modelId="{CC039B8C-C155-48C1-BC1B-55D8ADA08CAD}" type="presParOf" srcId="{1E1D67B5-ADF1-4BE5-B6C8-A839774D30CE}" destId="{341CEB48-DDD2-4850-A166-FC097787265E}" srcOrd="5" destOrd="0" presId="urn:microsoft.com/office/officeart/2005/8/layout/lProcess2"/>
    <dgm:cxn modelId="{79BADA27-DB59-4271-AB3E-2C079AB08629}" type="presParOf" srcId="{1E1D67B5-ADF1-4BE5-B6C8-A839774D30CE}" destId="{27069AFF-88E1-4EB9-B9BE-5E19BE05E521}" srcOrd="6" destOrd="0" presId="urn:microsoft.com/office/officeart/2005/8/layout/lProcess2"/>
    <dgm:cxn modelId="{88203132-208D-489C-A8C2-118636E59D5D}" type="presParOf" srcId="{1E1D67B5-ADF1-4BE5-B6C8-A839774D30CE}" destId="{A0227C8D-5F37-4486-A979-C55FFDC0CA64}" srcOrd="7" destOrd="0" presId="urn:microsoft.com/office/officeart/2005/8/layout/lProcess2"/>
    <dgm:cxn modelId="{7753DB12-90C5-4BF0-AF24-4655B7CD1E7E}" type="presParOf" srcId="{1E1D67B5-ADF1-4BE5-B6C8-A839774D30CE}" destId="{F1B2665C-682A-4F71-ACE5-146F28EF34E5}"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Program</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95719C91-BC77-4667-BBE3-BB0937D72700}">
      <dgm:prSet phldrT="[Text]" custT="1"/>
      <dgm:spPr/>
      <dgm:t>
        <a:bodyPr/>
        <a:lstStyle/>
        <a:p>
          <a:r>
            <a:rPr lang="en-US" sz="2600" dirty="0"/>
            <a:t>CARS</a:t>
          </a:r>
          <a:endParaRPr lang="en-US" sz="1800" dirty="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B81F49E0-D1AF-46E1-B5D9-35C7FB6AF7A6}">
      <dgm:prSet phldrT="[Text]"/>
      <dgm:spPr/>
      <dgm:t>
        <a:bodyPr/>
        <a:lstStyle/>
        <a:p>
          <a:r>
            <a:rPr lang="en-US" dirty="0"/>
            <a:t>Student subgroups</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54F48A5D-1E26-44C8-B610-CD2B32D5777D}">
      <dgm:prSet phldrT="[Text]" custT="1"/>
      <dgm:spPr/>
      <dgm:t>
        <a:bodyPr/>
        <a:lstStyle/>
        <a:p>
          <a:r>
            <a:rPr lang="en-US" sz="2000"/>
            <a:t>Schoolwide </a:t>
          </a:r>
          <a:r>
            <a:rPr lang="en-US" sz="2000" dirty="0"/>
            <a:t>programs</a:t>
          </a:r>
          <a:endParaRPr lang="en-US" sz="1800" dirty="0"/>
        </a:p>
      </dgm:t>
    </dgm:pt>
    <dgm:pt modelId="{C8BA670A-9C2B-4165-AFA4-AA82C6743070}" type="parTrans" cxnId="{750C4F07-7A3A-4EB6-B0B6-A92A0283C726}">
      <dgm:prSet/>
      <dgm:spPr/>
      <dgm:t>
        <a:bodyPr/>
        <a:lstStyle/>
        <a:p>
          <a:endParaRPr lang="en-US"/>
        </a:p>
      </dgm:t>
    </dgm:pt>
    <dgm:pt modelId="{4BB9F099-0F61-45D0-AF45-BDA673ADA83B}" type="sibTrans" cxnId="{750C4F07-7A3A-4EB6-B0B6-A92A0283C726}">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2">
        <dgm:presLayoutVars>
          <dgm:bulletEnabled val="1"/>
        </dgm:presLayoutVars>
      </dgm:prSet>
      <dgm:spPr/>
    </dgm:pt>
    <dgm:pt modelId="{70C02715-898B-4AA0-8455-2B88EDE7B3E7}" type="pres">
      <dgm:prSet presAssocID="{66FB1CBF-F257-44BC-8A97-10FFA4FCD4A9}" presName="ellipse2" presStyleLbl="vennNode1" presStyleIdx="1" presStyleCnt="2" custLinFactNeighborX="417" custLinFactNeighborY="-834">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750C4F07-7A3A-4EB6-B0B6-A92A0283C726}" srcId="{95719C91-BC77-4667-BBE3-BB0937D72700}" destId="{54F48A5D-1E26-44C8-B610-CD2B32D5777D}" srcOrd="0" destOrd="0" parTransId="{C8BA670A-9C2B-4165-AFA4-AA82C6743070}" sibTransId="{4BB9F099-0F61-45D0-AF45-BDA673ADA83B}"/>
    <dgm:cxn modelId="{1513391E-E376-4603-A43A-DE2701705D9A}" type="presOf" srcId="{54F48A5D-1E26-44C8-B610-CD2B32D5777D}" destId="{70C02715-898B-4AA0-8455-2B88EDE7B3E7}" srcOrd="0" destOrd="1"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0" destOrd="0" parTransId="{E36568A8-21B2-432E-8C9E-B1023D7360AE}" sibTransId="{7CA5ACFD-49F5-4830-BD14-BCBA0ABA9666}"/>
    <dgm:cxn modelId="{1EAA926C-4301-4D5F-8124-6888450B7C81}" srcId="{66FB1CBF-F257-44BC-8A97-10FFA4FCD4A9}" destId="{95719C91-BC77-4667-BBE3-BB0937D72700}" srcOrd="1" destOrd="0" parTransId="{E157DE10-A527-4424-9AB4-1F773F8AAFB0}" sibTransId="{4D307477-324E-4A71-BA14-656759948775}"/>
    <dgm:cxn modelId="{1D67309B-F5F0-4DED-9562-D4D94EB04E8A}" type="presOf" srcId="{95719C91-BC77-4667-BBE3-BB0937D72700}" destId="{70C02715-898B-4AA0-8455-2B88EDE7B3E7}" srcOrd="0" destOrd="0" presId="urn:microsoft.com/office/officeart/2005/8/layout/rings+Icon"/>
    <dgm:cxn modelId="{CF97D3A4-04FA-41B2-B00F-F821D68F872B}" type="presOf" srcId="{B81F49E0-D1AF-46E1-B5D9-35C7FB6AF7A6}" destId="{9BA29495-0766-41A3-8197-49B8EB89D48B}"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69B4889-B9A4-BC4C-AB29-EE7A3BEC3318}">
      <dgm:prSet/>
      <dgm:spPr>
        <a:solidFill>
          <a:schemeClr val="bg1">
            <a:alpha val="90000"/>
          </a:schemeClr>
        </a:solidFill>
      </dgm:spPr>
      <dgm:t>
        <a:bodyPr/>
        <a:lstStyle/>
        <a:p>
          <a:r>
            <a:rPr lang="en-US" dirty="0"/>
            <a:t>Program staff</a:t>
          </a:r>
        </a:p>
      </dgm:t>
    </dgm:pt>
    <dgm:pt modelId="{676EB8BC-7CE6-2349-BCD4-E415538F7983}" type="parTrans" cxnId="{D8A642C4-9C4F-DA40-AB29-CC7626D60F7A}">
      <dgm:prSet/>
      <dgm:spPr/>
      <dgm:t>
        <a:bodyPr/>
        <a:lstStyle/>
        <a:p>
          <a:endParaRPr lang="en-US"/>
        </a:p>
      </dgm:t>
    </dgm:pt>
    <dgm:pt modelId="{4D03778F-F0CC-BF42-A2BA-7D9C737CD18F}" type="sibTrans" cxnId="{D8A642C4-9C4F-DA40-AB29-CC7626D60F7A}">
      <dgm:prSet/>
      <dgm:spPr/>
      <dgm:t>
        <a:bodyPr/>
        <a:lstStyle/>
        <a:p>
          <a:endParaRPr lang="en-US"/>
        </a:p>
      </dgm:t>
    </dgm:pt>
    <dgm:pt modelId="{55EB534B-BA19-1F4F-B5D2-5E86D5A6B964}">
      <dgm:prSet/>
      <dgm:spPr>
        <a:solidFill>
          <a:schemeClr val="bg1">
            <a:alpha val="90000"/>
          </a:schemeClr>
        </a:solidFill>
      </dgm:spPr>
      <dgm:t>
        <a:bodyPr/>
        <a:lstStyle/>
        <a:p>
          <a:r>
            <a:rPr lang="en-US" dirty="0"/>
            <a:t>Site Administrators</a:t>
          </a:r>
        </a:p>
      </dgm:t>
    </dgm:pt>
    <dgm:pt modelId="{B6258624-889E-7140-8190-CE985D0694E3}" type="parTrans" cxnId="{A897EA44-E032-1444-AD3D-B7B3EFF7B2C7}">
      <dgm:prSet/>
      <dgm:spPr/>
      <dgm:t>
        <a:bodyPr/>
        <a:lstStyle/>
        <a:p>
          <a:endParaRPr lang="en-US"/>
        </a:p>
      </dgm:t>
    </dgm:pt>
    <dgm:pt modelId="{24E303D8-6D0F-FA4E-959D-F47635AE84DE}" type="sibTrans" cxnId="{A897EA44-E032-1444-AD3D-B7B3EFF7B2C7}">
      <dgm:prSet/>
      <dgm:spPr/>
      <dgm:t>
        <a:bodyPr/>
        <a:lstStyle/>
        <a:p>
          <a:endParaRPr lang="en-US"/>
        </a:p>
      </dgm:t>
    </dgm:pt>
    <dgm:pt modelId="{6BFE851B-56A4-D84E-9A5F-5343534E995E}">
      <dgm:prSet/>
      <dgm:spPr>
        <a:solidFill>
          <a:schemeClr val="bg1">
            <a:alpha val="90000"/>
          </a:schemeClr>
        </a:solidFill>
      </dgm:spPr>
      <dgm:t>
        <a:bodyPr/>
        <a:lstStyle/>
        <a:p>
          <a:r>
            <a:rPr lang="en-US" dirty="0"/>
            <a:t>Student System Support Staff</a:t>
          </a:r>
        </a:p>
      </dgm:t>
    </dgm:pt>
    <dgm:pt modelId="{E3F947DD-308A-BA4A-BC8F-3A07FE863E9E}" type="parTrans" cxnId="{898368D2-8974-5A41-89A7-A00938AE8596}">
      <dgm:prSet/>
      <dgm:spPr/>
      <dgm:t>
        <a:bodyPr/>
        <a:lstStyle/>
        <a:p>
          <a:endParaRPr lang="en-US"/>
        </a:p>
      </dgm:t>
    </dgm:pt>
    <dgm:pt modelId="{DAA0446B-3E95-6641-8851-EDAA989B9AC3}" type="sibTrans" cxnId="{898368D2-8974-5A41-89A7-A00938AE8596}">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653882B-20FF-C241-A78F-EF1B3E7EC51F}" type="presOf" srcId="{55EB534B-BA19-1F4F-B5D2-5E86D5A6B964}" destId="{E3E76491-8807-CA4F-8E4E-E290DDB1346B}" srcOrd="0" destOrd="2" presId="urn:microsoft.com/office/officeart/2005/8/layout/hList1"/>
    <dgm:cxn modelId="{A8A88A38-AA25-1844-A02F-D1B51E177F10}" type="presOf" srcId="{169B4889-B9A4-BC4C-AB29-EE7A3BEC3318}"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A897EA44-E032-1444-AD3D-B7B3EFF7B2C7}" srcId="{1BE9C294-65F6-CD4B-B340-6E77299D718E}" destId="{55EB534B-BA19-1F4F-B5D2-5E86D5A6B964}" srcOrd="2" destOrd="0" parTransId="{B6258624-889E-7140-8190-CE985D0694E3}" sibTransId="{24E303D8-6D0F-FA4E-959D-F47635AE84DE}"/>
    <dgm:cxn modelId="{F5BB767E-D419-3E4E-88FB-22A8CDFE1972}" type="presOf" srcId="{6BFE851B-56A4-D84E-9A5F-5343534E995E}" destId="{E3E76491-8807-CA4F-8E4E-E290DDB1346B}" srcOrd="0" destOrd="3"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8A642C4-9C4F-DA40-AB29-CC7626D60F7A}" srcId="{1BE9C294-65F6-CD4B-B340-6E77299D718E}" destId="{169B4889-B9A4-BC4C-AB29-EE7A3BEC3318}" srcOrd="1" destOrd="0" parTransId="{676EB8BC-7CE6-2349-BCD4-E415538F7983}" sibTransId="{4D03778F-F0CC-BF42-A2BA-7D9C737CD18F}"/>
    <dgm:cxn modelId="{898368D2-8974-5A41-89A7-A00938AE8596}" srcId="{1BE9C294-65F6-CD4B-B340-6E77299D718E}" destId="{6BFE851B-56A4-D84E-9A5F-5343534E995E}" srcOrd="3" destOrd="0" parTransId="{E3F947DD-308A-BA4A-BC8F-3A07FE863E9E}" sibTransId="{DAA0446B-3E95-6641-8851-EDAA989B9AC3}"/>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rgbClr val="00B0F0"/>
        </a:solidFill>
      </dgm:spPr>
      <dgm:t>
        <a:bodyPr/>
        <a:lstStyle/>
        <a:p>
          <a:r>
            <a:rPr lang="en-US" sz="1900" b="0" dirty="0"/>
            <a:t>Files Submitted</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9E1D06A3-7CA2-7542-B955-5E14821E5E6E}">
      <dgm:prSet custT="1"/>
      <dgm:spPr>
        <a:solidFill>
          <a:schemeClr val="bg1">
            <a:alpha val="90000"/>
          </a:schemeClr>
        </a:solidFill>
      </dgm:spPr>
      <dgm:t>
        <a:bodyPr/>
        <a:lstStyle/>
        <a:p>
          <a:r>
            <a:rPr lang="en-US" sz="1900" b="0" dirty="0"/>
            <a:t>STUDENT PROGRAM (SPRG)</a:t>
          </a:r>
        </a:p>
      </dgm:t>
    </dgm:pt>
    <dgm:pt modelId="{ABF00A83-4477-AB42-AEA1-0C3935C26D33}" type="parTrans" cxnId="{A0BF847A-A1AD-EC4D-9C28-FEE364EE9D11}">
      <dgm:prSet/>
      <dgm:spPr/>
      <dgm:t>
        <a:bodyPr/>
        <a:lstStyle/>
        <a:p>
          <a:endParaRPr lang="en-US"/>
        </a:p>
      </dgm:t>
    </dgm:pt>
    <dgm:pt modelId="{2A21CD77-5CE5-5E42-B705-6FA32ECFA5A3}" type="sibTrans" cxnId="{A0BF847A-A1AD-EC4D-9C28-FEE364EE9D11}">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Y="-71221" custLinFactNeighborX="0" custLinFactNeighborY="-100000">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dgm:presLayoutVars>
          <dgm:bulletEnabled val="1"/>
        </dgm:presLayoutVars>
      </dgm:prSet>
      <dgm:spPr/>
    </dgm:pt>
  </dgm:ptLst>
  <dgm:cxnLst>
    <dgm:cxn modelId="{D1F9CA1E-F8EF-734B-8EE5-B862207797B0}" type="presOf" srcId="{19D2B921-C46E-EB4A-8838-99A404B4E265}" destId="{F8B2BF6F-4764-4445-B9E2-AD7F980F27BE}" srcOrd="0" destOrd="0"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31FD214A-237B-0F4A-AD67-839B56EC6C73}" type="presOf" srcId="{9E1D06A3-7CA2-7542-B955-5E14821E5E6E}" destId="{E4306441-07D9-2A45-BB70-402DDA20986F}" srcOrd="0" destOrd="0" presId="urn:microsoft.com/office/officeart/2005/8/layout/hList1"/>
    <dgm:cxn modelId="{A0BF847A-A1AD-EC4D-9C28-FEE364EE9D11}" srcId="{19D2B921-C46E-EB4A-8838-99A404B4E265}" destId="{9E1D06A3-7CA2-7542-B955-5E14821E5E6E}" srcOrd="0" destOrd="0" parTransId="{ABF00A83-4477-AB42-AEA1-0C3935C26D33}" sibTransId="{2A21CD77-5CE5-5E42-B705-6FA32ECFA5A3}"/>
    <dgm:cxn modelId="{8C996BC6-461E-E849-AB12-8BE6FEE0063A}" type="presOf" srcId="{12A5D6DF-FD93-D547-B1C4-99EB7987655E}" destId="{FADFC171-CDA6-7743-83CA-2EA9DAB809AA}" srcOrd="0" destOrd="0" presId="urn:microsoft.com/office/officeart/2005/8/layout/hList1"/>
    <dgm:cxn modelId="{5BFB5B5C-3D90-874A-B718-682F949757C4}" type="presParOf" srcId="{FADFC171-CDA6-7743-83CA-2EA9DAB809AA}" destId="{D8FCAB9C-3B0B-D44B-906B-40BB07CB0F99}" srcOrd="0" destOrd="0" presId="urn:microsoft.com/office/officeart/2005/8/layout/hList1"/>
    <dgm:cxn modelId="{A74C5477-344B-9E4E-A306-4538A155E955}" type="presParOf" srcId="{D8FCAB9C-3B0B-D44B-906B-40BB07CB0F99}" destId="{F8B2BF6F-4764-4445-B9E2-AD7F980F27BE}" srcOrd="0" destOrd="0" presId="urn:microsoft.com/office/officeart/2005/8/layout/hList1"/>
    <dgm:cxn modelId="{BD3994BA-747C-D947-8D7B-E85AC0BE32C1}"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chemeClr val="accent2"/>
        </a:solidFill>
      </dgm:spPr>
      <dgm:t>
        <a:bodyPr/>
        <a:lstStyle/>
        <a:p>
          <a:r>
            <a:rPr lang="en-US" sz="1900" b="0" dirty="0"/>
            <a:t>External Data</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9E1D06A3-7CA2-7542-B955-5E14821E5E6E}">
      <dgm:prSet custT="1"/>
      <dgm:spPr>
        <a:solidFill>
          <a:schemeClr val="bg1">
            <a:alpha val="90000"/>
          </a:schemeClr>
        </a:solidFill>
      </dgm:spPr>
      <dgm:t>
        <a:bodyPr/>
        <a:lstStyle/>
        <a:p>
          <a:r>
            <a:rPr lang="en-US" sz="1900" b="0" dirty="0"/>
            <a:t>SCHOOLWIDE PROGRAM</a:t>
          </a:r>
        </a:p>
      </dgm:t>
    </dgm:pt>
    <dgm:pt modelId="{ABF00A83-4477-AB42-AEA1-0C3935C26D33}" type="parTrans" cxnId="{A0BF847A-A1AD-EC4D-9C28-FEE364EE9D11}">
      <dgm:prSet/>
      <dgm:spPr/>
      <dgm:t>
        <a:bodyPr/>
        <a:lstStyle/>
        <a:p>
          <a:endParaRPr lang="en-US"/>
        </a:p>
      </dgm:t>
    </dgm:pt>
    <dgm:pt modelId="{2A21CD77-5CE5-5E42-B705-6FA32ECFA5A3}" type="sibTrans" cxnId="{A0BF847A-A1AD-EC4D-9C28-FEE364EE9D11}">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Y="-71221" custLinFactNeighborX="0" custLinFactNeighborY="-100000">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custLinFactY="31872" custLinFactNeighborX="-3197" custLinFactNeighborY="100000">
        <dgm:presLayoutVars>
          <dgm:bulletEnabled val="1"/>
        </dgm:presLayoutVars>
      </dgm:prSet>
      <dgm:spPr/>
    </dgm:pt>
  </dgm:ptLst>
  <dgm:cxnLst>
    <dgm:cxn modelId="{D1F9CA1E-F8EF-734B-8EE5-B862207797B0}" type="presOf" srcId="{19D2B921-C46E-EB4A-8838-99A404B4E265}" destId="{F8B2BF6F-4764-4445-B9E2-AD7F980F27BE}" srcOrd="0" destOrd="0"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31FD214A-237B-0F4A-AD67-839B56EC6C73}" type="presOf" srcId="{9E1D06A3-7CA2-7542-B955-5E14821E5E6E}" destId="{E4306441-07D9-2A45-BB70-402DDA20986F}" srcOrd="0" destOrd="0" presId="urn:microsoft.com/office/officeart/2005/8/layout/hList1"/>
    <dgm:cxn modelId="{A0BF847A-A1AD-EC4D-9C28-FEE364EE9D11}" srcId="{19D2B921-C46E-EB4A-8838-99A404B4E265}" destId="{9E1D06A3-7CA2-7542-B955-5E14821E5E6E}" srcOrd="0" destOrd="0" parTransId="{ABF00A83-4477-AB42-AEA1-0C3935C26D33}" sibTransId="{2A21CD77-5CE5-5E42-B705-6FA32ECFA5A3}"/>
    <dgm:cxn modelId="{8C996BC6-461E-E849-AB12-8BE6FEE0063A}" type="presOf" srcId="{12A5D6DF-FD93-D547-B1C4-99EB7987655E}" destId="{FADFC171-CDA6-7743-83CA-2EA9DAB809AA}" srcOrd="0" destOrd="0" presId="urn:microsoft.com/office/officeart/2005/8/layout/hList1"/>
    <dgm:cxn modelId="{5BFB5B5C-3D90-874A-B718-682F949757C4}" type="presParOf" srcId="{FADFC171-CDA6-7743-83CA-2EA9DAB809AA}" destId="{D8FCAB9C-3B0B-D44B-906B-40BB07CB0F99}" srcOrd="0" destOrd="0" presId="urn:microsoft.com/office/officeart/2005/8/layout/hList1"/>
    <dgm:cxn modelId="{A74C5477-344B-9E4E-A306-4538A155E955}" type="presParOf" srcId="{D8FCAB9C-3B0B-D44B-906B-40BB07CB0F99}" destId="{F8B2BF6F-4764-4445-B9E2-AD7F980F27BE}" srcOrd="0" destOrd="0" presId="urn:microsoft.com/office/officeart/2005/8/layout/hList1"/>
    <dgm:cxn modelId="{BD3994BA-747C-D947-8D7B-E85AC0BE32C1}"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400" b="1" kern="1200">
              <a:solidFill>
                <a:srgbClr val="FFFFFF"/>
              </a:solidFill>
              <a:latin typeface="Arial" panose="020B0604020202020204"/>
              <a:ea typeface="+mn-ea"/>
              <a:cs typeface="+mn-cs"/>
            </a:rPr>
            <a:t>Report 5.1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7B1EE247-00B8-487D-8179-23D496335152}">
      <dgm:prSet custT="1"/>
      <dgm:spPr>
        <a:ln>
          <a:solidFill>
            <a:srgbClr val="3DC1BD"/>
          </a:solidFill>
        </a:ln>
      </dgm:spPr>
      <dgm:t>
        <a:bodyPr/>
        <a:lstStyle/>
        <a:p>
          <a:r>
            <a:rPr lang="en-US" sz="1400" dirty="0">
              <a:hlinkClick xmlns:r="http://schemas.openxmlformats.org/officeDocument/2006/relationships" r:id="rId1"/>
            </a:rPr>
            <a:t>Program Participants - Count</a:t>
          </a:r>
          <a:endParaRPr lang="en-US" sz="1400"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1">
        <dgm:presLayoutVars>
          <dgm:chMax val="0"/>
          <dgm:chPref val="0"/>
          <dgm:bulletEnabled val="1"/>
        </dgm:presLayoutVars>
      </dgm:prSet>
      <dgm:spPr/>
    </dgm:pt>
    <dgm:pt modelId="{F05D16C9-FEC5-4D7F-9FCB-6AB2B74D505C}" type="pres">
      <dgm:prSet presAssocID="{B9516B90-F720-467C-9D0A-343B150499FC}" presName="parSh" presStyleLbl="node1" presStyleIdx="0" presStyleCnt="1" custScaleX="127887" custLinFactNeighborX="5402" custLinFactNeighborY="6838"/>
      <dgm:spPr>
        <a:xfrm>
          <a:off x="77600" y="59692"/>
          <a:ext cx="1813925" cy="648000"/>
        </a:xfrm>
        <a:prstGeom prst="roundRect">
          <a:avLst>
            <a:gd name="adj" fmla="val 10000"/>
          </a:avLst>
        </a:prstGeom>
      </dgm:spPr>
    </dgm:pt>
    <dgm:pt modelId="{C667CE1B-53A2-4AFA-95A9-F9BE5EBD9521}" type="pres">
      <dgm:prSet presAssocID="{B9516B90-F720-467C-9D0A-343B150499FC}" presName="desTx" presStyleLbl="fgAcc1" presStyleIdx="0" presStyleCnt="1" custScaleX="120482" custScaleY="54484" custLinFactNeighborX="-1023" custLinFactNeighborY="-33531">
        <dgm:presLayoutVars>
          <dgm:bulletEnabled val="1"/>
        </dgm:presLayoutVars>
      </dgm:prSet>
      <dgm:spPr/>
    </dgm:pt>
  </dgm:ptLst>
  <dgm:cxnLst>
    <dgm:cxn modelId="{1FD3C32A-0E2D-4B8E-AB33-0965254B8FF7}" type="presOf" srcId="{B9516B90-F720-467C-9D0A-343B150499FC}" destId="{F05D16C9-FEC5-4D7F-9FCB-6AB2B74D505C}" srcOrd="1"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1991D58-47D2-4699-B725-EF8F5415FDE0}" type="presOf" srcId="{5854CFED-34C8-49A9-840D-CFD044C71F75}" destId="{8B5F9423-134A-4820-A65A-B19E4B13B0BD}" srcOrd="0"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0525EBE-E9F8-4D84-9AAA-4A4E74E14120}" type="presOf" srcId="{B9516B90-F720-467C-9D0A-343B150499FC}" destId="{2CBA6453-F0F4-4714-9B81-BD2295A3BED5}"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chemeClr val="accent2"/>
        </a:solidFill>
        <a:ln>
          <a:solidFill>
            <a:schemeClr val="bg1"/>
          </a:solidFill>
        </a:ln>
        <a:effectLst>
          <a:outerShdw blurRad="63500" algn="ctr" rotWithShape="0">
            <a:prstClr val="black">
              <a:alpha val="40000"/>
            </a:prstClr>
          </a:outerShdw>
        </a:effectLst>
      </dgm:spPr>
      <dgm:t>
        <a:bodyPr/>
        <a:lstStyle/>
        <a:p>
          <a:r>
            <a:rPr lang="en-US" b="1">
              <a:solidFill>
                <a:schemeClr val="bg1"/>
              </a:solidFill>
            </a:rPr>
            <a:t>Report 5.2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dirty="0">
              <a:hlinkClick xmlns:r="http://schemas.openxmlformats.org/officeDocument/2006/relationships" r:id="rId1"/>
            </a:rPr>
            <a:t>Program Participants - NCLB Title I Part A Basic Targeted Education Services</a:t>
          </a:r>
          <a:r>
            <a:rPr lang="en-US" dirty="0"/>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400" b="1">
              <a:solidFill>
                <a:schemeClr val="bg1"/>
              </a:solidFill>
            </a:rPr>
            <a:t>Report 5.3</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r>
            <a:rPr lang="en-US" sz="1400" dirty="0">
              <a:hlinkClick xmlns:r="http://schemas.openxmlformats.org/officeDocument/2006/relationships" r:id="rId1"/>
            </a:rPr>
            <a:t>Program Participants - Count</a:t>
          </a:r>
          <a:endParaRPr lang="en-US" sz="1400" dirty="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custScaleY="55781" custLinFactNeighborX="-5142" custLinFactNeighborY="-23384">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Incidents</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95719C91-BC77-4667-BBE3-BB0937D72700}">
      <dgm:prSet phldrT="[Text]"/>
      <dgm:spPr/>
      <dgm:t>
        <a:bodyPr/>
        <a:lstStyle/>
        <a:p>
          <a:r>
            <a:rPr lang="en-US" dirty="0"/>
            <a:t>Absence</a:t>
          </a:r>
          <a:r>
            <a:rPr lang="en-US" baseline="0" dirty="0"/>
            <a:t> Summary</a:t>
          </a:r>
          <a:endParaRPr lang="en-US" dirty="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91F233E3-4E25-4CF6-A61D-EF891D1ECD66}">
      <dgm:prSet phldrT="[Text]"/>
      <dgm:spPr/>
      <dgm:t>
        <a:bodyPr/>
        <a:lstStyle/>
        <a:p>
          <a:r>
            <a:rPr lang="en-US" dirty="0"/>
            <a:t>RFEP</a:t>
          </a:r>
        </a:p>
      </dgm:t>
    </dgm:pt>
    <dgm:pt modelId="{7D466C84-024A-4B4A-B845-73BC1A2428EC}" type="parTrans" cxnId="{CF00FF37-6145-4EE0-80B7-787011AC8ED7}">
      <dgm:prSet/>
      <dgm:spPr/>
      <dgm:t>
        <a:bodyPr/>
        <a:lstStyle/>
        <a:p>
          <a:endParaRPr lang="en-US"/>
        </a:p>
      </dgm:t>
    </dgm:pt>
    <dgm:pt modelId="{ECEB7776-FAAC-4A77-AB14-C6E1D65175FE}" type="sibTrans" cxnId="{CF00FF37-6145-4EE0-80B7-787011AC8ED7}">
      <dgm:prSet/>
      <dgm:spPr/>
      <dgm:t>
        <a:bodyPr/>
        <a:lstStyle/>
        <a:p>
          <a:endParaRPr lang="en-US"/>
        </a:p>
      </dgm:t>
    </dgm:pt>
    <dgm:pt modelId="{A11CEE9F-B2A6-47A5-A9F5-E7D8FFF95C93}">
      <dgm:prSet phldrT="[Text]"/>
      <dgm:spPr/>
      <dgm:t>
        <a:bodyPr/>
        <a:lstStyle/>
        <a:p>
          <a:r>
            <a:rPr lang="en-US" dirty="0"/>
            <a:t>Homeless</a:t>
          </a:r>
        </a:p>
      </dgm:t>
    </dgm:pt>
    <dgm:pt modelId="{E6BB4427-E3CA-41BC-A359-60BF0D0A7C3A}" type="parTrans" cxnId="{F8DD10F4-ED2C-4E4C-B8F2-36BD3D492622}">
      <dgm:prSet/>
      <dgm:spPr/>
      <dgm:t>
        <a:bodyPr/>
        <a:lstStyle/>
        <a:p>
          <a:endParaRPr lang="en-US"/>
        </a:p>
      </dgm:t>
    </dgm:pt>
    <dgm:pt modelId="{C50C0126-1733-48AD-A657-0352A33AF8D0}" type="sibTrans" cxnId="{F8DD10F4-ED2C-4E4C-B8F2-36BD3D492622}">
      <dgm:prSet/>
      <dgm:spPr/>
      <dgm:t>
        <a:bodyPr/>
        <a:lstStyle/>
        <a:p>
          <a:endParaRPr lang="en-US"/>
        </a:p>
      </dgm:t>
    </dgm:pt>
    <dgm:pt modelId="{81F1BBC8-7130-4526-871F-8CCE1F3EFB49}">
      <dgm:prSet phldrT="[Text]"/>
      <dgm:spPr/>
      <dgm:t>
        <a:bodyPr/>
        <a:lstStyle/>
        <a:p>
          <a:r>
            <a:rPr lang="en-US" dirty="0"/>
            <a:t>Cumulative Enrollment</a:t>
          </a:r>
        </a:p>
      </dgm:t>
    </dgm:pt>
    <dgm:pt modelId="{7E831ED2-D677-445D-A9B1-BEFDB80D0EE4}" type="parTrans" cxnId="{2A04770E-336C-485E-A076-E70E1F022430}">
      <dgm:prSet/>
      <dgm:spPr/>
      <dgm:t>
        <a:bodyPr/>
        <a:lstStyle/>
        <a:p>
          <a:endParaRPr lang="en-US"/>
        </a:p>
      </dgm:t>
    </dgm:pt>
    <dgm:pt modelId="{75849046-5A87-4D0A-823C-7C16041EF176}" type="sibTrans" cxnId="{2A04770E-336C-485E-A076-E70E1F022430}">
      <dgm:prSet/>
      <dgm:spPr/>
      <dgm:t>
        <a:bodyPr/>
        <a:lstStyle/>
        <a:p>
          <a:endParaRPr lang="en-US"/>
        </a:p>
      </dgm:t>
    </dgm:pt>
    <dgm:pt modelId="{53D3BB78-6AFB-4D8B-8A40-E3A89570240A}">
      <dgm:prSet phldrT="[Text]"/>
      <dgm:spPr/>
      <dgm:t>
        <a:bodyPr/>
        <a:lstStyle/>
        <a:p>
          <a:r>
            <a:rPr lang="en-US" dirty="0"/>
            <a:t>One Year Grads &amp; Completer</a:t>
          </a:r>
        </a:p>
      </dgm:t>
    </dgm:pt>
    <dgm:pt modelId="{77CCAE17-3B04-440C-B753-7A96E97B70C4}" type="parTrans" cxnId="{754CD36D-4D8D-4BF4-9E29-AE4943EC121C}">
      <dgm:prSet/>
      <dgm:spPr/>
      <dgm:t>
        <a:bodyPr/>
        <a:lstStyle/>
        <a:p>
          <a:endParaRPr lang="en-US"/>
        </a:p>
      </dgm:t>
    </dgm:pt>
    <dgm:pt modelId="{8866CEE3-E769-405D-8854-CB6C4F40D60C}" type="sibTrans" cxnId="{754CD36D-4D8D-4BF4-9E29-AE4943EC121C}">
      <dgm:prSet/>
      <dgm:spPr/>
      <dgm:t>
        <a:bodyPr/>
        <a:lstStyle/>
        <a:p>
          <a:endParaRPr lang="en-US"/>
        </a:p>
      </dgm:t>
    </dgm:pt>
    <dgm:pt modelId="{0BCAF10A-1721-41C4-89C6-EB6C7A8142D9}">
      <dgm:prSet/>
      <dgm:spPr/>
      <dgm:t>
        <a:bodyPr/>
        <a:lstStyle/>
        <a:p>
          <a:r>
            <a:rPr lang="en-US" dirty="0"/>
            <a:t>State Indicator</a:t>
          </a:r>
        </a:p>
      </dgm:t>
    </dgm:pt>
    <dgm:pt modelId="{39B53322-A2B7-4962-9E44-E03102C29DF5}" type="parTrans" cxnId="{25F23002-E4BA-45CD-8FF0-35E99FC80CF6}">
      <dgm:prSet/>
      <dgm:spPr/>
      <dgm:t>
        <a:bodyPr/>
        <a:lstStyle/>
        <a:p>
          <a:endParaRPr lang="en-US"/>
        </a:p>
      </dgm:t>
    </dgm:pt>
    <dgm:pt modelId="{B6C9C74C-6404-4E4D-A29E-C23B14167FDC}" type="sibTrans" cxnId="{25F23002-E4BA-45CD-8FF0-35E99FC80CF6}">
      <dgm:prSet/>
      <dgm:spPr/>
      <dgm:t>
        <a:bodyPr/>
        <a:lstStyle/>
        <a:p>
          <a:endParaRPr lang="en-US"/>
        </a:p>
      </dgm:t>
    </dgm:pt>
    <dgm:pt modelId="{944400B7-84F4-4799-B6DB-48CDF5269021}">
      <dgm:prSet/>
      <dgm:spPr/>
      <dgm:t>
        <a:bodyPr/>
        <a:lstStyle/>
        <a:p>
          <a:endParaRPr lang="en-US" dirty="0"/>
        </a:p>
      </dgm:t>
    </dgm:pt>
    <dgm:pt modelId="{A7D89E8C-CD06-4104-84D2-4E8760EA7184}" type="parTrans" cxnId="{44D4D687-5D11-4C49-857C-7C1B2BCD98B4}">
      <dgm:prSet/>
      <dgm:spPr/>
      <dgm:t>
        <a:bodyPr/>
        <a:lstStyle/>
        <a:p>
          <a:endParaRPr lang="en-US"/>
        </a:p>
      </dgm:t>
    </dgm:pt>
    <dgm:pt modelId="{49354744-7596-4508-9810-06AFD3059260}" type="sibTrans" cxnId="{44D4D687-5D11-4C49-857C-7C1B2BCD98B4}">
      <dgm:prSet/>
      <dgm:spPr/>
      <dgm:t>
        <a:bodyPr/>
        <a:lstStyle/>
        <a:p>
          <a:endParaRPr lang="en-US"/>
        </a:p>
      </dgm:t>
    </dgm:pt>
    <dgm:pt modelId="{AAC05A9B-4DFA-487E-B781-230E689BF8B2}">
      <dgm:prSet phldrT="[Text]"/>
      <dgm:spPr/>
      <dgm:t>
        <a:bodyPr/>
        <a:lstStyle/>
        <a:p>
          <a:r>
            <a:rPr lang="en-US" dirty="0"/>
            <a:t>Subgroup data</a:t>
          </a:r>
        </a:p>
      </dgm:t>
    </dgm:pt>
    <dgm:pt modelId="{14C6FE9E-9DC6-439C-8747-1CDAFAF27EA8}" type="parTrans" cxnId="{467E7E9D-560B-4B65-84B1-F3BAC8C5F1A7}">
      <dgm:prSet/>
      <dgm:spPr/>
      <dgm:t>
        <a:bodyPr/>
        <a:lstStyle/>
        <a:p>
          <a:endParaRPr lang="en-US"/>
        </a:p>
      </dgm:t>
    </dgm:pt>
    <dgm:pt modelId="{C1614705-5387-4A58-89D2-FA71CF81FCAB}" type="sibTrans" cxnId="{467E7E9D-560B-4B65-84B1-F3BAC8C5F1A7}">
      <dgm:prSet/>
      <dgm:spPr/>
      <dgm:t>
        <a:bodyPr/>
        <a:lstStyle/>
        <a:p>
          <a:endParaRPr lang="en-US"/>
        </a:p>
      </dgm:t>
    </dgm:pt>
    <dgm:pt modelId="{457C6AAB-F44E-4754-8CCD-7DDBB988BB2A}">
      <dgm:prSet phldrT="[Text]"/>
      <dgm:spPr/>
      <dgm:t>
        <a:bodyPr/>
        <a:lstStyle/>
        <a:p>
          <a:r>
            <a:rPr lang="en-US"/>
            <a:t>State </a:t>
          </a:r>
          <a:r>
            <a:rPr lang="en-US" dirty="0"/>
            <a:t>indicator</a:t>
          </a:r>
        </a:p>
      </dgm:t>
    </dgm:pt>
    <dgm:pt modelId="{09060A10-EF19-47A0-9BFE-57A0302B0252}" type="parTrans" cxnId="{CC418FBC-A532-46A6-B6A0-3CE105086048}">
      <dgm:prSet/>
      <dgm:spPr/>
      <dgm:t>
        <a:bodyPr/>
        <a:lstStyle/>
        <a:p>
          <a:endParaRPr lang="en-US"/>
        </a:p>
      </dgm:t>
    </dgm:pt>
    <dgm:pt modelId="{9C8434DC-32C4-4800-A2F3-15A2309129E6}" type="sibTrans" cxnId="{CC418FBC-A532-46A6-B6A0-3CE105086048}">
      <dgm:prSet/>
      <dgm:spPr/>
      <dgm:t>
        <a:bodyPr/>
        <a:lstStyle/>
        <a:p>
          <a:endParaRPr lang="en-US"/>
        </a:p>
      </dgm:t>
    </dgm:pt>
    <dgm:pt modelId="{3A56D064-1FFA-4C90-854D-F7BFA362C3CE}">
      <dgm:prSet phldrT="[Text]"/>
      <dgm:spPr/>
      <dgm:t>
        <a:bodyPr/>
        <a:lstStyle/>
        <a:p>
          <a:r>
            <a:rPr lang="en-US"/>
            <a:t>DASS</a:t>
          </a:r>
          <a:endParaRPr lang="en-US" dirty="0"/>
        </a:p>
      </dgm:t>
    </dgm:pt>
    <dgm:pt modelId="{3936E207-9D02-44B6-A85B-DAD629B2D6D2}" type="parTrans" cxnId="{42992D93-E5E8-4A1E-B8B5-A9D78F392E94}">
      <dgm:prSet/>
      <dgm:spPr/>
      <dgm:t>
        <a:bodyPr/>
        <a:lstStyle/>
        <a:p>
          <a:endParaRPr lang="en-US"/>
        </a:p>
      </dgm:t>
    </dgm:pt>
    <dgm:pt modelId="{419871B0-1DA5-4703-AB85-ECFBD5A33285}" type="sibTrans" cxnId="{42992D93-E5E8-4A1E-B8B5-A9D78F392E94}">
      <dgm:prSet/>
      <dgm:spPr/>
      <dgm:t>
        <a:bodyPr/>
        <a:lstStyle/>
        <a:p>
          <a:endParaRPr lang="en-US"/>
        </a:p>
      </dgm:t>
    </dgm:pt>
    <dgm:pt modelId="{A273705F-7A9C-432B-894A-2693D137A72D}">
      <dgm:prSet phldrT="[Text]"/>
      <dgm:spPr/>
      <dgm:t>
        <a:bodyPr/>
        <a:lstStyle/>
        <a:p>
          <a:r>
            <a:rPr lang="en-US" dirty="0"/>
            <a:t>Suspension Rate</a:t>
          </a:r>
        </a:p>
      </dgm:t>
    </dgm:pt>
    <dgm:pt modelId="{A89E81E1-9AEE-4EAD-AFAF-32429668E298}" type="parTrans" cxnId="{562056CD-08BC-4571-9804-69758E6A736A}">
      <dgm:prSet/>
      <dgm:spPr/>
      <dgm:t>
        <a:bodyPr/>
        <a:lstStyle/>
        <a:p>
          <a:endParaRPr lang="en-US"/>
        </a:p>
      </dgm:t>
    </dgm:pt>
    <dgm:pt modelId="{44A0C6E0-4406-4B86-B039-1B3E6BC5628C}" type="sibTrans" cxnId="{562056CD-08BC-4571-9804-69758E6A736A}">
      <dgm:prSet/>
      <dgm:spPr/>
      <dgm:t>
        <a:bodyPr/>
        <a:lstStyle/>
        <a:p>
          <a:endParaRPr lang="en-US"/>
        </a:p>
      </dgm:t>
    </dgm:pt>
    <dgm:pt modelId="{2CB7B67B-ABF2-40D1-9881-CC6CFAA66211}">
      <dgm:prSet phldrT="[Text]"/>
      <dgm:spPr/>
      <dgm:t>
        <a:bodyPr/>
        <a:lstStyle/>
        <a:p>
          <a:r>
            <a:rPr lang="en-US" dirty="0"/>
            <a:t>Absenteeism Rate</a:t>
          </a:r>
        </a:p>
      </dgm:t>
    </dgm:pt>
    <dgm:pt modelId="{589E2D09-463A-45E4-B1E7-7EF8590E27C1}" type="parTrans" cxnId="{DADD8769-EDA9-482C-A34C-3244D3551227}">
      <dgm:prSet/>
      <dgm:spPr/>
      <dgm:t>
        <a:bodyPr/>
        <a:lstStyle/>
        <a:p>
          <a:endParaRPr lang="en-US"/>
        </a:p>
      </dgm:t>
    </dgm:pt>
    <dgm:pt modelId="{8377A2AA-5CB2-4673-A59B-7520EC258FA2}" type="sibTrans" cxnId="{DADD8769-EDA9-482C-A34C-3244D3551227}">
      <dgm:prSet/>
      <dgm:spPr/>
      <dgm:t>
        <a:bodyPr/>
        <a:lstStyle/>
        <a:p>
          <a:endParaRPr lang="en-US"/>
        </a:p>
      </dgm:t>
    </dgm:pt>
    <dgm:pt modelId="{4DE4DB57-05EC-499E-87F9-0E2B11F891F0}">
      <dgm:prSet phldrT="[Text]"/>
      <dgm:spPr/>
      <dgm:t>
        <a:bodyPr/>
        <a:lstStyle/>
        <a:p>
          <a:r>
            <a:rPr lang="en-US" dirty="0"/>
            <a:t>Subgroup Data</a:t>
          </a:r>
        </a:p>
      </dgm:t>
    </dgm:pt>
    <dgm:pt modelId="{692A199F-C62E-4545-B1C8-4868E9DF3411}" type="parTrans" cxnId="{D0988D84-9B38-480F-9949-681B9372B084}">
      <dgm:prSet/>
      <dgm:spPr/>
      <dgm:t>
        <a:bodyPr/>
        <a:lstStyle/>
        <a:p>
          <a:endParaRPr lang="en-US"/>
        </a:p>
      </dgm:t>
    </dgm:pt>
    <dgm:pt modelId="{E37A356C-5491-4520-A62D-C3F9ED88301D}" type="sibTrans" cxnId="{D0988D84-9B38-480F-9949-681B9372B084}">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6" custLinFactNeighborX="-2863" custLinFactNeighborY="-3709">
        <dgm:presLayoutVars>
          <dgm:bulletEnabled val="1"/>
        </dgm:presLayoutVars>
      </dgm:prSet>
      <dgm:spPr/>
    </dgm:pt>
    <dgm:pt modelId="{70C02715-898B-4AA0-8455-2B88EDE7B3E7}" type="pres">
      <dgm:prSet presAssocID="{66FB1CBF-F257-44BC-8A97-10FFA4FCD4A9}" presName="ellipse2" presStyleLbl="vennNode1" presStyleIdx="1" presStyleCnt="6" custLinFactNeighborX="417" custLinFactNeighborY="-834">
        <dgm:presLayoutVars>
          <dgm:bulletEnabled val="1"/>
        </dgm:presLayoutVars>
      </dgm:prSet>
      <dgm:spPr/>
    </dgm:pt>
    <dgm:pt modelId="{6A577DF4-55AD-49B0-AB81-FBDCF1EF6B6A}" type="pres">
      <dgm:prSet presAssocID="{66FB1CBF-F257-44BC-8A97-10FFA4FCD4A9}" presName="ellipse3" presStyleLbl="vennNode1" presStyleIdx="2" presStyleCnt="6">
        <dgm:presLayoutVars>
          <dgm:bulletEnabled val="1"/>
        </dgm:presLayoutVars>
      </dgm:prSet>
      <dgm:spPr/>
    </dgm:pt>
    <dgm:pt modelId="{F4A767CE-10D8-498C-B14D-BEA961189979}" type="pres">
      <dgm:prSet presAssocID="{66FB1CBF-F257-44BC-8A97-10FFA4FCD4A9}" presName="ellipse4" presStyleLbl="vennNode1" presStyleIdx="3" presStyleCnt="6">
        <dgm:presLayoutVars>
          <dgm:bulletEnabled val="1"/>
        </dgm:presLayoutVars>
      </dgm:prSet>
      <dgm:spPr/>
    </dgm:pt>
    <dgm:pt modelId="{26A6F7E2-6850-46DA-8175-6072897FAA99}" type="pres">
      <dgm:prSet presAssocID="{66FB1CBF-F257-44BC-8A97-10FFA4FCD4A9}" presName="ellipse5" presStyleLbl="vennNode1" presStyleIdx="4" presStyleCnt="6">
        <dgm:presLayoutVars>
          <dgm:bulletEnabled val="1"/>
        </dgm:presLayoutVars>
      </dgm:prSet>
      <dgm:spPr/>
    </dgm:pt>
    <dgm:pt modelId="{AD6AE3D3-F6D7-483C-93E3-1A5F013C1BED}" type="pres">
      <dgm:prSet presAssocID="{66FB1CBF-F257-44BC-8A97-10FFA4FCD4A9}" presName="ellipse6" presStyleLbl="vennNode1" presStyleIdx="5" presStyleCnt="6">
        <dgm:presLayoutVars>
          <dgm:bulletEnabled val="1"/>
        </dgm:presLayoutVars>
      </dgm:prSet>
      <dgm:spPr/>
    </dgm:pt>
  </dgm:ptLst>
  <dgm:cxnLst>
    <dgm:cxn modelId="{25F23002-E4BA-45CD-8FF0-35E99FC80CF6}" srcId="{F355208C-E6E1-42AD-91BD-81D1298C3F01}" destId="{0BCAF10A-1721-41C4-89C6-EB6C7A8142D9}" srcOrd="0" destOrd="0" parTransId="{39B53322-A2B7-4962-9E44-E03102C29DF5}" sibTransId="{B6C9C74C-6404-4E4D-A29E-C23B14167FDC}"/>
    <dgm:cxn modelId="{A6DC8D05-43E1-4A4F-A421-F9A8C5DC236A}" type="presOf" srcId="{66FB1CBF-F257-44BC-8A97-10FFA4FCD4A9}" destId="{0F65BD0F-B806-4DF1-A924-D32B877589EB}" srcOrd="0" destOrd="0" presId="urn:microsoft.com/office/officeart/2005/8/layout/rings+Icon"/>
    <dgm:cxn modelId="{2A04770E-336C-485E-A076-E70E1F022430}" srcId="{66FB1CBF-F257-44BC-8A97-10FFA4FCD4A9}" destId="{81F1BBC8-7130-4526-871F-8CCE1F3EFB49}" srcOrd="4" destOrd="0" parTransId="{7E831ED2-D677-445D-A9B1-BEFDB80D0EE4}" sibTransId="{75849046-5A87-4D0A-823C-7C16041EF176}"/>
    <dgm:cxn modelId="{BF38F01B-1F8E-4051-86BD-74398B8E6BB4}" type="presOf" srcId="{944400B7-84F4-4799-B6DB-48CDF5269021}" destId="{9BA29495-0766-41A3-8197-49B8EB89D48B}" srcOrd="0" destOrd="2" presId="urn:microsoft.com/office/officeart/2005/8/layout/rings+Icon"/>
    <dgm:cxn modelId="{05711D24-EE1C-46AD-9AA8-EFF91F8E2F5F}" type="presOf" srcId="{81F1BBC8-7130-4526-871F-8CCE1F3EFB49}" destId="{26A6F7E2-6850-46DA-8175-6072897FAA99}"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AAD4742F-F7F8-416E-B574-DACA0544D69B}" type="presOf" srcId="{2CB7B67B-ABF2-40D1-9881-CC6CFAA66211}" destId="{26A6F7E2-6850-46DA-8175-6072897FAA99}" srcOrd="0" destOrd="2" presId="urn:microsoft.com/office/officeart/2005/8/layout/rings+Icon"/>
    <dgm:cxn modelId="{6DAAFB32-ABC5-4475-8760-E530A3EF5F2B}" type="presOf" srcId="{53D3BB78-6AFB-4D8B-8A40-E3A89570240A}" destId="{AD6AE3D3-F6D7-483C-93E3-1A5F013C1BED}" srcOrd="0" destOrd="0" presId="urn:microsoft.com/office/officeart/2005/8/layout/rings+Icon"/>
    <dgm:cxn modelId="{CF00FF37-6145-4EE0-80B7-787011AC8ED7}" srcId="{66FB1CBF-F257-44BC-8A97-10FFA4FCD4A9}" destId="{91F233E3-4E25-4CF6-A61D-EF891D1ECD66}" srcOrd="3" destOrd="0" parTransId="{7D466C84-024A-4B4A-B845-73BC1A2428EC}" sibTransId="{ECEB7776-FAAC-4A77-AB14-C6E1D65175FE}"/>
    <dgm:cxn modelId="{95660346-BA86-4164-AA95-CE947EE9E588}" type="presOf" srcId="{A273705F-7A9C-432B-894A-2693D137A72D}" destId="{26A6F7E2-6850-46DA-8175-6072897FAA99}" srcOrd="0" destOrd="1" presId="urn:microsoft.com/office/officeart/2005/8/layout/rings+Icon"/>
    <dgm:cxn modelId="{9AFD1846-6AC9-4EDB-999E-239DCE45AB62}" type="presOf" srcId="{A11CEE9F-B2A6-47A5-A9F5-E7D8FFF95C93}" destId="{6A577DF4-55AD-49B0-AB81-FBDCF1EF6B6A}" srcOrd="0" destOrd="0" presId="urn:microsoft.com/office/officeart/2005/8/layout/rings+Icon"/>
    <dgm:cxn modelId="{DADD8769-EDA9-482C-A34C-3244D3551227}" srcId="{81F1BBC8-7130-4526-871F-8CCE1F3EFB49}" destId="{2CB7B67B-ABF2-40D1-9881-CC6CFAA66211}" srcOrd="1" destOrd="0" parTransId="{589E2D09-463A-45E4-B1E7-7EF8590E27C1}" sibTransId="{8377A2AA-5CB2-4673-A59B-7520EC258FA2}"/>
    <dgm:cxn modelId="{1EAA926C-4301-4D5F-8124-6888450B7C81}" srcId="{66FB1CBF-F257-44BC-8A97-10FFA4FCD4A9}" destId="{95719C91-BC77-4667-BBE3-BB0937D72700}" srcOrd="1" destOrd="0" parTransId="{E157DE10-A527-4424-9AB4-1F773F8AAFB0}" sibTransId="{4D307477-324E-4A71-BA14-656759948775}"/>
    <dgm:cxn modelId="{A7D89C6D-AC09-44DC-8457-00348B19F769}" type="presOf" srcId="{91F233E3-4E25-4CF6-A61D-EF891D1ECD66}" destId="{F4A767CE-10D8-498C-B14D-BEA961189979}" srcOrd="0" destOrd="0" presId="urn:microsoft.com/office/officeart/2005/8/layout/rings+Icon"/>
    <dgm:cxn modelId="{754CD36D-4D8D-4BF4-9E29-AE4943EC121C}" srcId="{66FB1CBF-F257-44BC-8A97-10FFA4FCD4A9}" destId="{53D3BB78-6AFB-4D8B-8A40-E3A89570240A}" srcOrd="5" destOrd="0" parTransId="{77CCAE17-3B04-440C-B753-7A96E97B70C4}" sibTransId="{8866CEE3-E769-405D-8854-CB6C4F40D60C}"/>
    <dgm:cxn modelId="{D0988D84-9B38-480F-9949-681B9372B084}" srcId="{91F233E3-4E25-4CF6-A61D-EF891D1ECD66}" destId="{4DE4DB57-05EC-499E-87F9-0E2B11F891F0}" srcOrd="0" destOrd="0" parTransId="{692A199F-C62E-4545-B1C8-4868E9DF3411}" sibTransId="{E37A356C-5491-4520-A62D-C3F9ED88301D}"/>
    <dgm:cxn modelId="{7523FF86-3E98-4629-96CC-A20493922B2D}" type="presOf" srcId="{4DE4DB57-05EC-499E-87F9-0E2B11F891F0}" destId="{F4A767CE-10D8-498C-B14D-BEA961189979}" srcOrd="0" destOrd="1" presId="urn:microsoft.com/office/officeart/2005/8/layout/rings+Icon"/>
    <dgm:cxn modelId="{44D4D687-5D11-4C49-857C-7C1B2BCD98B4}" srcId="{F355208C-E6E1-42AD-91BD-81D1298C3F01}" destId="{944400B7-84F4-4799-B6DB-48CDF5269021}" srcOrd="1" destOrd="0" parTransId="{A7D89E8C-CD06-4104-84D2-4E8760EA7184}" sibTransId="{49354744-7596-4508-9810-06AFD3059260}"/>
    <dgm:cxn modelId="{42992D93-E5E8-4A1E-B8B5-A9D78F392E94}" srcId="{53D3BB78-6AFB-4D8B-8A40-E3A89570240A}" destId="{3A56D064-1FFA-4C90-854D-F7BFA362C3CE}" srcOrd="0" destOrd="0" parTransId="{3936E207-9D02-44B6-A85B-DAD629B2D6D2}" sibTransId="{419871B0-1DA5-4703-AB85-ECFBD5A33285}"/>
    <dgm:cxn modelId="{60F47197-3B5C-4C8A-A666-4B115CFFD994}" type="presOf" srcId="{AAC05A9B-4DFA-487E-B781-230E689BF8B2}" destId="{6A577DF4-55AD-49B0-AB81-FBDCF1EF6B6A}" srcOrd="0" destOrd="1" presId="urn:microsoft.com/office/officeart/2005/8/layout/rings+Icon"/>
    <dgm:cxn modelId="{467E7E9D-560B-4B65-84B1-F3BAC8C5F1A7}" srcId="{A11CEE9F-B2A6-47A5-A9F5-E7D8FFF95C93}" destId="{AAC05A9B-4DFA-487E-B781-230E689BF8B2}" srcOrd="0" destOrd="0" parTransId="{14C6FE9E-9DC6-439C-8747-1CDAFAF27EA8}" sibTransId="{C1614705-5387-4A58-89D2-FA71CF81FCAB}"/>
    <dgm:cxn modelId="{82F3DCA5-7E40-4592-93EA-7380ABE3966C}" type="presOf" srcId="{95719C91-BC77-4667-BBE3-BB0937D72700}" destId="{70C02715-898B-4AA0-8455-2B88EDE7B3E7}" srcOrd="0" destOrd="0" presId="urn:microsoft.com/office/officeart/2005/8/layout/rings+Icon"/>
    <dgm:cxn modelId="{CDE5C5BA-1E0F-4589-A5DB-22C9CA8300D7}" type="presOf" srcId="{3A56D064-1FFA-4C90-854D-F7BFA362C3CE}" destId="{AD6AE3D3-F6D7-483C-93E3-1A5F013C1BED}" srcOrd="0" destOrd="1" presId="urn:microsoft.com/office/officeart/2005/8/layout/rings+Icon"/>
    <dgm:cxn modelId="{CC418FBC-A532-46A6-B6A0-3CE105086048}" srcId="{95719C91-BC77-4667-BBE3-BB0937D72700}" destId="{457C6AAB-F44E-4754-8CCD-7DDBB988BB2A}" srcOrd="0" destOrd="0" parTransId="{09060A10-EF19-47A0-9BFE-57A0302B0252}" sibTransId="{9C8434DC-32C4-4800-A2F3-15A2309129E6}"/>
    <dgm:cxn modelId="{562056CD-08BC-4571-9804-69758E6A736A}" srcId="{81F1BBC8-7130-4526-871F-8CCE1F3EFB49}" destId="{A273705F-7A9C-432B-894A-2693D137A72D}" srcOrd="0" destOrd="0" parTransId="{A89E81E1-9AEE-4EAD-AFAF-32429668E298}" sibTransId="{44A0C6E0-4406-4B86-B039-1B3E6BC5628C}"/>
    <dgm:cxn modelId="{77E031ED-82F9-4617-85B9-46F318A3D654}" type="presOf" srcId="{F355208C-E6E1-42AD-91BD-81D1298C3F01}" destId="{9BA29495-0766-41A3-8197-49B8EB89D48B}" srcOrd="0" destOrd="0" presId="urn:microsoft.com/office/officeart/2005/8/layout/rings+Icon"/>
    <dgm:cxn modelId="{183F29F3-8DA6-405C-85AD-9502FE4421AB}" type="presOf" srcId="{457C6AAB-F44E-4754-8CCD-7DDBB988BB2A}" destId="{70C02715-898B-4AA0-8455-2B88EDE7B3E7}" srcOrd="0" destOrd="1" presId="urn:microsoft.com/office/officeart/2005/8/layout/rings+Icon"/>
    <dgm:cxn modelId="{2736A2F3-C62E-425A-A6B9-849E4B2FB332}" type="presOf" srcId="{0BCAF10A-1721-41C4-89C6-EB6C7A8142D9}" destId="{9BA29495-0766-41A3-8197-49B8EB89D48B}" srcOrd="0" destOrd="1" presId="urn:microsoft.com/office/officeart/2005/8/layout/rings+Icon"/>
    <dgm:cxn modelId="{F8DD10F4-ED2C-4E4C-B8F2-36BD3D492622}" srcId="{66FB1CBF-F257-44BC-8A97-10FFA4FCD4A9}" destId="{A11CEE9F-B2A6-47A5-A9F5-E7D8FFF95C93}" srcOrd="2" destOrd="0" parTransId="{E6BB4427-E3CA-41BC-A359-60BF0D0A7C3A}" sibTransId="{C50C0126-1733-48AD-A657-0352A33AF8D0}"/>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 modelId="{2DAAB8AD-9293-43E1-B8FA-FB8EF33E8259}" type="presParOf" srcId="{0F65BD0F-B806-4DF1-A924-D32B877589EB}" destId="{F4A767CE-10D8-498C-B14D-BEA961189979}" srcOrd="3" destOrd="0" presId="urn:microsoft.com/office/officeart/2005/8/layout/rings+Icon"/>
    <dgm:cxn modelId="{E54D658D-1F40-4CB2-8527-87AB98EDED6F}" type="presParOf" srcId="{0F65BD0F-B806-4DF1-A924-D32B877589EB}" destId="{26A6F7E2-6850-46DA-8175-6072897FAA99}" srcOrd="4" destOrd="0" presId="urn:microsoft.com/office/officeart/2005/8/layout/rings+Icon"/>
    <dgm:cxn modelId="{EECF655B-3DBA-41CA-806B-500984EE5061}" type="presParOf" srcId="{0F65BD0F-B806-4DF1-A924-D32B877589EB}" destId="{AD6AE3D3-F6D7-483C-93E3-1A5F013C1BED}"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Administrators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9394D489-0918-BE43-9190-F76E1C18C44C}">
      <dgm:prSet/>
      <dgm:spPr>
        <a:solidFill>
          <a:schemeClr val="bg1">
            <a:alpha val="90000"/>
          </a:schemeClr>
        </a:solidFill>
      </dgm:spPr>
      <dgm:t>
        <a:bodyPr/>
        <a:lstStyle/>
        <a:p>
          <a:r>
            <a:rPr lang="en-US" dirty="0"/>
            <a:t>District Administrators</a:t>
          </a:r>
        </a:p>
      </dgm:t>
    </dgm:pt>
    <dgm:pt modelId="{96A55BFF-E57B-1541-92DC-F92CE631AF17}" type="parTrans" cxnId="{E170ECDB-0F74-794A-8837-4199475397C4}">
      <dgm:prSet/>
      <dgm:spPr/>
      <dgm:t>
        <a:bodyPr/>
        <a:lstStyle/>
        <a:p>
          <a:endParaRPr lang="en-US"/>
        </a:p>
      </dgm:t>
    </dgm:pt>
    <dgm:pt modelId="{9E339609-D7F6-4849-B82F-6F6183D6C420}" type="sibTrans" cxnId="{E170ECDB-0F74-794A-8837-4199475397C4}">
      <dgm:prSet/>
      <dgm:spPr/>
      <dgm:t>
        <a:bodyPr/>
        <a:lstStyle/>
        <a:p>
          <a:endParaRPr lang="en-US"/>
        </a:p>
      </dgm:t>
    </dgm:pt>
    <dgm:pt modelId="{1800D62C-1ACE-A841-98B5-54D84E5CA015}">
      <dgm:prSet/>
      <dgm:spPr>
        <a:solidFill>
          <a:schemeClr val="bg1">
            <a:alpha val="90000"/>
          </a:schemeClr>
        </a:solidFill>
      </dgm:spPr>
      <dgm:t>
        <a:bodyPr/>
        <a:lstStyle/>
        <a:p>
          <a:r>
            <a:rPr lang="en-US" dirty="0"/>
            <a:t>EL Coordinator </a:t>
          </a:r>
        </a:p>
      </dgm:t>
    </dgm:pt>
    <dgm:pt modelId="{B3E17443-A3A2-0A44-9F02-3A046CB37939}" type="parTrans" cxnId="{EC1C754B-8B4C-144A-919C-837F9010DE4E}">
      <dgm:prSet/>
      <dgm:spPr/>
      <dgm:t>
        <a:bodyPr/>
        <a:lstStyle/>
        <a:p>
          <a:endParaRPr lang="en-US"/>
        </a:p>
      </dgm:t>
    </dgm:pt>
    <dgm:pt modelId="{A89B8AFB-E9E7-3842-9DCC-721FC92877D0}" type="sibTrans" cxnId="{EC1C754B-8B4C-144A-919C-837F9010DE4E}">
      <dgm:prSet/>
      <dgm:spPr/>
      <dgm:t>
        <a:bodyPr/>
        <a:lstStyle/>
        <a:p>
          <a:endParaRPr lang="en-US"/>
        </a:p>
      </dgm:t>
    </dgm:pt>
    <dgm:pt modelId="{14509A37-FE96-074B-B3A3-FB7E92A4DA89}">
      <dgm:prSet/>
      <dgm:spPr>
        <a:solidFill>
          <a:schemeClr val="bg1">
            <a:alpha val="90000"/>
          </a:schemeClr>
        </a:solidFill>
      </dgm:spPr>
      <dgm:t>
        <a:bodyPr/>
        <a:lstStyle/>
        <a:p>
          <a:r>
            <a:rPr lang="en-US"/>
            <a:t>Special Ed staff</a:t>
          </a:r>
          <a:endParaRPr lang="en-US" dirty="0"/>
        </a:p>
      </dgm:t>
    </dgm:pt>
    <dgm:pt modelId="{FA347787-16E7-4549-BCBD-B9D2756930A7}" type="parTrans" cxnId="{3EBBA239-990A-9846-BBC5-EB8605B6C762}">
      <dgm:prSet/>
      <dgm:spPr/>
      <dgm:t>
        <a:bodyPr/>
        <a:lstStyle/>
        <a:p>
          <a:endParaRPr lang="en-US"/>
        </a:p>
      </dgm:t>
    </dgm:pt>
    <dgm:pt modelId="{A97F40F7-0794-1943-BE73-A253267F2C60}" type="sibTrans" cxnId="{3EBBA239-990A-9846-BBC5-EB8605B6C762}">
      <dgm:prSet/>
      <dgm:spPr/>
      <dgm:t>
        <a:bodyPr/>
        <a:lstStyle/>
        <a:p>
          <a:endParaRPr lang="en-US"/>
        </a:p>
      </dgm:t>
    </dgm:pt>
    <dgm:pt modelId="{3E66560E-20C1-234D-A50C-0EAF2F9B75A6}">
      <dgm:prSet/>
      <dgm:spPr>
        <a:solidFill>
          <a:schemeClr val="bg1">
            <a:alpha val="90000"/>
          </a:schemeClr>
        </a:solidFill>
      </dgm:spPr>
      <dgm:t>
        <a:bodyPr/>
        <a:lstStyle/>
        <a:p>
          <a:r>
            <a:rPr lang="en-US"/>
            <a:t>Attendance Clerks</a:t>
          </a:r>
          <a:endParaRPr lang="en-US" dirty="0"/>
        </a:p>
      </dgm:t>
    </dgm:pt>
    <dgm:pt modelId="{16B847B1-2B71-224F-8AA6-F249BCAEABA5}" type="parTrans" cxnId="{DFCD7178-E28C-2B43-A676-F5326F95E6DD}">
      <dgm:prSet/>
      <dgm:spPr/>
      <dgm:t>
        <a:bodyPr/>
        <a:lstStyle/>
        <a:p>
          <a:endParaRPr lang="en-US"/>
        </a:p>
      </dgm:t>
    </dgm:pt>
    <dgm:pt modelId="{9787C72F-4772-5840-B592-0ABC5F420945}" type="sibTrans" cxnId="{DFCD7178-E28C-2B43-A676-F5326F95E6DD}">
      <dgm:prSet/>
      <dgm:spPr/>
      <dgm:t>
        <a:bodyPr/>
        <a:lstStyle/>
        <a:p>
          <a:endParaRPr lang="en-US"/>
        </a:p>
      </dgm:t>
    </dgm:pt>
    <dgm:pt modelId="{72539E1A-ACFC-5B48-A402-58F6019B9B38}">
      <dgm:prSet/>
      <dgm:spPr>
        <a:solidFill>
          <a:schemeClr val="bg1">
            <a:alpha val="90000"/>
          </a:schemeClr>
        </a:solidFill>
      </dgm:spPr>
      <dgm:t>
        <a:bodyPr/>
        <a:lstStyle/>
        <a:p>
          <a:r>
            <a:rPr lang="en-US" dirty="0"/>
            <a:t>Attendance Supervisor</a:t>
          </a:r>
        </a:p>
      </dgm:t>
    </dgm:pt>
    <dgm:pt modelId="{6E7A7202-944A-8A49-BE45-277D88E80828}" type="parTrans" cxnId="{2CE8FF7B-832E-8249-97B7-F5D16DCB19B8}">
      <dgm:prSet/>
      <dgm:spPr/>
      <dgm:t>
        <a:bodyPr/>
        <a:lstStyle/>
        <a:p>
          <a:endParaRPr lang="en-US"/>
        </a:p>
      </dgm:t>
    </dgm:pt>
    <dgm:pt modelId="{3AA75B42-D0C3-A645-AED7-F47BA677F02B}" type="sibTrans" cxnId="{2CE8FF7B-832E-8249-97B7-F5D16DCB19B8}">
      <dgm:prSet/>
      <dgm:spPr/>
      <dgm:t>
        <a:bodyPr/>
        <a:lstStyle/>
        <a:p>
          <a:endParaRPr lang="en-US"/>
        </a:p>
      </dgm:t>
    </dgm:pt>
    <dgm:pt modelId="{86F36371-A49E-48BF-9810-2F906AAFEA68}">
      <dgm:prSet/>
      <dgm:spPr>
        <a:solidFill>
          <a:schemeClr val="bg1">
            <a:alpha val="90000"/>
          </a:schemeClr>
        </a:solidFill>
      </dgm:spPr>
      <dgm:t>
        <a:bodyPr/>
        <a:lstStyle/>
        <a:p>
          <a:r>
            <a:rPr lang="en-US" dirty="0"/>
            <a:t>NPS School Staff</a:t>
          </a:r>
        </a:p>
      </dgm:t>
    </dgm:pt>
    <dgm:pt modelId="{826519FB-029D-40AD-B571-3806DB00A089}" type="parTrans" cxnId="{2BDA6C36-E35F-4988-A3EF-A8E609875236}">
      <dgm:prSet/>
      <dgm:spPr/>
      <dgm:t>
        <a:bodyPr/>
        <a:lstStyle/>
        <a:p>
          <a:endParaRPr lang="en-US"/>
        </a:p>
      </dgm:t>
    </dgm:pt>
    <dgm:pt modelId="{35551A81-B76D-4103-8FEE-173627C1F20E}" type="sibTrans" cxnId="{2BDA6C36-E35F-4988-A3EF-A8E609875236}">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61A43313-B6B5-C14B-89AF-4F5304B7EF98}" type="presOf" srcId="{14509A37-FE96-074B-B3A3-FB7E92A4DA89}" destId="{E3E76491-8807-CA4F-8E4E-E290DDB1346B}" srcOrd="0" destOrd="3"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BDA6C36-E35F-4988-A3EF-A8E609875236}" srcId="{1BE9C294-65F6-CD4B-B340-6E77299D718E}" destId="{86F36371-A49E-48BF-9810-2F906AAFEA68}" srcOrd="6" destOrd="0" parTransId="{826519FB-029D-40AD-B571-3806DB00A089}" sibTransId="{35551A81-B76D-4103-8FEE-173627C1F20E}"/>
    <dgm:cxn modelId="{3EBBA239-990A-9846-BBC5-EB8605B6C762}" srcId="{1BE9C294-65F6-CD4B-B340-6E77299D718E}" destId="{14509A37-FE96-074B-B3A3-FB7E92A4DA89}" srcOrd="3" destOrd="0" parTransId="{FA347787-16E7-4549-BCBD-B9D2756930A7}" sibTransId="{A97F40F7-0794-1943-BE73-A253267F2C60}"/>
    <dgm:cxn modelId="{0898F742-4FFB-8644-A935-B262F45D5A94}" type="presOf" srcId="{DB85EE6F-0A62-4448-B588-6BC8B3AA8A00}" destId="{C6FCF26A-9540-6141-AFBB-02281A27F791}" srcOrd="0" destOrd="0" presId="urn:microsoft.com/office/officeart/2005/8/layout/hList1"/>
    <dgm:cxn modelId="{EC1C754B-8B4C-144A-919C-837F9010DE4E}" srcId="{1BE9C294-65F6-CD4B-B340-6E77299D718E}" destId="{1800D62C-1ACE-A841-98B5-54D84E5CA015}" srcOrd="2" destOrd="0" parTransId="{B3E17443-A3A2-0A44-9F02-3A046CB37939}" sibTransId="{A89B8AFB-E9E7-3842-9DCC-721FC92877D0}"/>
    <dgm:cxn modelId="{DFCD7178-E28C-2B43-A676-F5326F95E6DD}" srcId="{1BE9C294-65F6-CD4B-B340-6E77299D718E}" destId="{3E66560E-20C1-234D-A50C-0EAF2F9B75A6}" srcOrd="4" destOrd="0" parTransId="{16B847B1-2B71-224F-8AA6-F249BCAEABA5}" sibTransId="{9787C72F-4772-5840-B592-0ABC5F420945}"/>
    <dgm:cxn modelId="{2CE8FF7B-832E-8249-97B7-F5D16DCB19B8}" srcId="{1BE9C294-65F6-CD4B-B340-6E77299D718E}" destId="{72539E1A-ACFC-5B48-A402-58F6019B9B38}" srcOrd="5" destOrd="0" parTransId="{6E7A7202-944A-8A49-BE45-277D88E80828}" sibTransId="{3AA75B42-D0C3-A645-AED7-F47BA677F02B}"/>
    <dgm:cxn modelId="{0BCBD79E-D0D4-974C-B012-61E66CA6A20E}" type="presOf" srcId="{72539E1A-ACFC-5B48-A402-58F6019B9B38}"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0E857CA-ADE6-4D01-9FCB-47A22958C430}" type="presOf" srcId="{86F36371-A49E-48BF-9810-2F906AAFEA68}" destId="{E3E76491-8807-CA4F-8E4E-E290DDB1346B}" srcOrd="0" destOrd="6" presId="urn:microsoft.com/office/officeart/2005/8/layout/hList1"/>
    <dgm:cxn modelId="{5F39FBD1-B7F2-414C-9B81-6E22D490D55D}" type="presOf" srcId="{1800D62C-1ACE-A841-98B5-54D84E5CA015}" destId="{E3E76491-8807-CA4F-8E4E-E290DDB1346B}" srcOrd="0" destOrd="2" presId="urn:microsoft.com/office/officeart/2005/8/layout/hList1"/>
    <dgm:cxn modelId="{7BC730D2-DA81-1844-A825-0DD514E659CB}" type="presOf" srcId="{9394D489-0918-BE43-9190-F76E1C18C44C}" destId="{E3E76491-8807-CA4F-8E4E-E290DDB1346B}" srcOrd="0" destOrd="1" presId="urn:microsoft.com/office/officeart/2005/8/layout/hList1"/>
    <dgm:cxn modelId="{E170ECDB-0F74-794A-8837-4199475397C4}" srcId="{1BE9C294-65F6-CD4B-B340-6E77299D718E}" destId="{9394D489-0918-BE43-9190-F76E1C18C44C}" srcOrd="1" destOrd="0" parTransId="{96A55BFF-E57B-1541-92DC-F92CE631AF17}" sibTransId="{9E339609-D7F6-4849-B82F-6F6183D6C420}"/>
    <dgm:cxn modelId="{E5EDD6F8-224F-5141-A2A9-84B2E62C7FA2}" type="presOf" srcId="{3E66560E-20C1-234D-A50C-0EAF2F9B75A6}" destId="{E3E76491-8807-CA4F-8E4E-E290DDB1346B}" srcOrd="0" destOrd="4"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C92851-4512-483E-BAF9-883281A99081}"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473D03E6-467A-41C1-AAC7-00352168D449}">
      <dgm:prSet/>
      <dgm:spPr>
        <a:effectLst>
          <a:outerShdw blurRad="63500" sx="102000" sy="102000" algn="ctr" rotWithShape="0">
            <a:prstClr val="black">
              <a:alpha val="40000"/>
            </a:prstClr>
          </a:outerShdw>
        </a:effectLst>
      </dgm:spPr>
      <dgm:t>
        <a:bodyPr/>
        <a:lstStyle/>
        <a:p>
          <a:r>
            <a:rPr lang="en-US" b="1" dirty="0"/>
            <a:t>EOY 1 &amp; 2 has ONE level of approval</a:t>
          </a:r>
          <a:endParaRPr lang="en-US" dirty="0"/>
        </a:p>
      </dgm:t>
    </dgm:pt>
    <dgm:pt modelId="{E7291854-0691-471E-B745-F77CA5C846E4}" type="parTrans" cxnId="{9881BD6C-8385-476C-AB41-7E57C70A02C7}">
      <dgm:prSet/>
      <dgm:spPr/>
      <dgm:t>
        <a:bodyPr/>
        <a:lstStyle/>
        <a:p>
          <a:endParaRPr lang="en-US"/>
        </a:p>
      </dgm:t>
    </dgm:pt>
    <dgm:pt modelId="{0F0E7D3F-95D7-4620-971A-6DC583CE555A}" type="sibTrans" cxnId="{9881BD6C-8385-476C-AB41-7E57C70A02C7}">
      <dgm:prSet/>
      <dgm:spPr/>
      <dgm:t>
        <a:bodyPr/>
        <a:lstStyle/>
        <a:p>
          <a:endParaRPr lang="en-US"/>
        </a:p>
      </dgm:t>
    </dgm:pt>
    <dgm:pt modelId="{4726F970-96D5-4645-9988-1AC38AF960B0}" type="pres">
      <dgm:prSet presAssocID="{B5C92851-4512-483E-BAF9-883281A99081}" presName="linearFlow" presStyleCnt="0">
        <dgm:presLayoutVars>
          <dgm:dir/>
          <dgm:resizeHandles val="exact"/>
        </dgm:presLayoutVars>
      </dgm:prSet>
      <dgm:spPr/>
    </dgm:pt>
    <dgm:pt modelId="{7D540006-4732-44BD-B232-646DFD02100F}" type="pres">
      <dgm:prSet presAssocID="{473D03E6-467A-41C1-AAC7-00352168D449}" presName="composite" presStyleCnt="0"/>
      <dgm:spPr/>
    </dgm:pt>
    <dgm:pt modelId="{AEC81C65-804C-42C6-BE83-2A792F216421}" type="pres">
      <dgm:prSet presAssocID="{473D03E6-467A-41C1-AAC7-00352168D449}"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Thumbs up sign with solid fill"/>
        </a:ext>
      </dgm:extLst>
    </dgm:pt>
    <dgm:pt modelId="{63081224-451D-4F5D-BD81-9523DCC8BFDF}" type="pres">
      <dgm:prSet presAssocID="{473D03E6-467A-41C1-AAC7-00352168D449}" presName="txShp" presStyleLbl="node1" presStyleIdx="0" presStyleCnt="1">
        <dgm:presLayoutVars>
          <dgm:bulletEnabled val="1"/>
        </dgm:presLayoutVars>
      </dgm:prSet>
      <dgm:spPr/>
    </dgm:pt>
  </dgm:ptLst>
  <dgm:cxnLst>
    <dgm:cxn modelId="{4DED7336-D372-4D79-B9F6-63237C9E8786}" type="presOf" srcId="{B5C92851-4512-483E-BAF9-883281A99081}" destId="{4726F970-96D5-4645-9988-1AC38AF960B0}" srcOrd="0" destOrd="0" presId="urn:microsoft.com/office/officeart/2005/8/layout/vList3"/>
    <dgm:cxn modelId="{2A1B1C3E-C05D-4C8B-8107-88D1677BA6AC}" type="presOf" srcId="{473D03E6-467A-41C1-AAC7-00352168D449}" destId="{63081224-451D-4F5D-BD81-9523DCC8BFDF}" srcOrd="0" destOrd="0" presId="urn:microsoft.com/office/officeart/2005/8/layout/vList3"/>
    <dgm:cxn modelId="{9881BD6C-8385-476C-AB41-7E57C70A02C7}" srcId="{B5C92851-4512-483E-BAF9-883281A99081}" destId="{473D03E6-467A-41C1-AAC7-00352168D449}" srcOrd="0" destOrd="0" parTransId="{E7291854-0691-471E-B745-F77CA5C846E4}" sibTransId="{0F0E7D3F-95D7-4620-971A-6DC583CE555A}"/>
    <dgm:cxn modelId="{D219D22F-242E-4067-82CB-CFE6FB9AC824}" type="presParOf" srcId="{4726F970-96D5-4645-9988-1AC38AF960B0}" destId="{7D540006-4732-44BD-B232-646DFD02100F}" srcOrd="0" destOrd="0" presId="urn:microsoft.com/office/officeart/2005/8/layout/vList3"/>
    <dgm:cxn modelId="{93A39EBF-BF35-4DEB-A938-E7CD3BF9744B}" type="presParOf" srcId="{7D540006-4732-44BD-B232-646DFD02100F}" destId="{AEC81C65-804C-42C6-BE83-2A792F216421}" srcOrd="0" destOrd="0" presId="urn:microsoft.com/office/officeart/2005/8/layout/vList3"/>
    <dgm:cxn modelId="{ABF74CCE-C135-4D87-BBDC-2EEDB2F7A6AC}" type="presParOf" srcId="{7D540006-4732-44BD-B232-646DFD02100F}" destId="{63081224-451D-4F5D-BD81-9523DCC8BFDF}" srcOrd="1" destOrd="0" presId="urn:microsoft.com/office/officeart/2005/8/layout/vList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dirty="0">
              <a:solidFill>
                <a:schemeClr val="tx1"/>
              </a:solidFill>
            </a:rPr>
            <a:t>Student Incident (SINC)</a:t>
          </a:r>
          <a:endParaRPr lang="en-US" dirty="0">
            <a:solidFill>
              <a:schemeClr val="tx1"/>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dirty="0">
              <a:solidFill>
                <a:schemeClr val="tx1"/>
              </a:solidFill>
            </a:rPr>
            <a:t>Student Incident Results (SIRS)</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chemeClr val="tx1"/>
              </a:solidFill>
            </a:rPr>
            <a:t>Student Offense (SOFF)</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dgm:spPr>
        <a:solidFill>
          <a:schemeClr val="bg1">
            <a:alpha val="90000"/>
          </a:schemeClr>
        </a:solidFill>
      </dgm:spPr>
      <dgm:t>
        <a:bodyPr/>
        <a:lstStyle/>
        <a:p>
          <a:r>
            <a:rPr lang="en-US" b="0" dirty="0">
              <a:solidFill>
                <a:schemeClr val="tx1"/>
              </a:solidFill>
            </a:rPr>
            <a:t>Student Absenteeism (STAS)</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67BB0F19-EF58-F64D-9F18-F6A3FDAF9721}">
      <dgm:prSet/>
      <dgm:spPr>
        <a:solidFill>
          <a:schemeClr val="bg1">
            <a:alpha val="90000"/>
          </a:schemeClr>
        </a:solidFill>
      </dgm:spPr>
      <dgm:t>
        <a:bodyPr/>
        <a:lstStyle/>
        <a:p>
          <a:r>
            <a:rPr lang="en-US" b="0" dirty="0">
              <a:solidFill>
                <a:schemeClr val="tx1"/>
              </a:solidFill>
            </a:rPr>
            <a:t>Cumulative Enrollment (SENR)</a:t>
          </a:r>
        </a:p>
      </dgm:t>
    </dgm:pt>
    <dgm:pt modelId="{0D563380-45BE-3446-A51A-084ED99F139C}" type="parTrans" cxnId="{D93D499F-43B9-8E4D-94D0-D1E1F99AC6F9}">
      <dgm:prSet/>
      <dgm:spPr/>
      <dgm:t>
        <a:bodyPr/>
        <a:lstStyle/>
        <a:p>
          <a:endParaRPr lang="en-US"/>
        </a:p>
      </dgm:t>
    </dgm:pt>
    <dgm:pt modelId="{A6E29A59-7DC1-A742-8905-527A6EE16F27}" type="sibTrans" cxnId="{D93D499F-43B9-8E4D-94D0-D1E1F99AC6F9}">
      <dgm:prSet/>
      <dgm:spPr/>
      <dgm:t>
        <a:bodyPr/>
        <a:lstStyle/>
        <a:p>
          <a:endParaRPr lang="en-US"/>
        </a:p>
      </dgm:t>
    </dgm:pt>
    <dgm:pt modelId="{EC981FC1-952B-3E4D-B89C-A930C19096A3}">
      <dgm:prSet/>
      <dgm:spPr>
        <a:solidFill>
          <a:schemeClr val="bg1">
            <a:alpha val="90000"/>
          </a:schemeClr>
        </a:solidFill>
      </dgm:spPr>
      <dgm:t>
        <a:bodyPr/>
        <a:lstStyle/>
        <a:p>
          <a:r>
            <a:rPr lang="en-US" b="0" dirty="0">
              <a:solidFill>
                <a:schemeClr val="tx1"/>
              </a:solidFill>
            </a:rPr>
            <a:t>Graduates and Completers (SENR)</a:t>
          </a:r>
        </a:p>
      </dgm:t>
    </dgm:pt>
    <dgm:pt modelId="{6CE9AFF2-24CE-BE4A-B558-3B65A5724D89}" type="parTrans" cxnId="{5AFB6B65-54EF-AA4A-B081-1A2CF86981D1}">
      <dgm:prSet/>
      <dgm:spPr/>
      <dgm:t>
        <a:bodyPr/>
        <a:lstStyle/>
        <a:p>
          <a:endParaRPr lang="en-US"/>
        </a:p>
      </dgm:t>
    </dgm:pt>
    <dgm:pt modelId="{7DF8C360-0CB0-144E-9D6E-D24A84AE3B68}" type="sibTrans" cxnId="{5AFB6B65-54EF-AA4A-B081-1A2CF86981D1}">
      <dgm:prSet/>
      <dgm:spPr/>
      <dgm:t>
        <a:bodyPr/>
        <a:lstStyle/>
        <a:p>
          <a:endParaRPr lang="en-US"/>
        </a:p>
      </dgm:t>
    </dgm:pt>
    <dgm:pt modelId="{45E2F5D3-BF98-480E-9349-CBE565046390}">
      <dgm:prSet/>
      <dgm:spPr>
        <a:solidFill>
          <a:schemeClr val="bg1">
            <a:alpha val="90000"/>
          </a:schemeClr>
        </a:solidFill>
      </dgm:spPr>
      <dgm:t>
        <a:bodyPr/>
        <a:lstStyle/>
        <a:p>
          <a:r>
            <a:rPr lang="en-US" b="0" dirty="0">
              <a:solidFill>
                <a:schemeClr val="tx1"/>
              </a:solidFill>
            </a:rPr>
            <a:t>RFEP (SELA)</a:t>
          </a:r>
        </a:p>
      </dgm:t>
    </dgm:pt>
    <dgm:pt modelId="{8A54D086-8FA6-4C3E-B8F0-9B3498B47887}" type="parTrans" cxnId="{F754817F-6716-480A-B395-5C9A9DDF97D7}">
      <dgm:prSet/>
      <dgm:spPr/>
      <dgm:t>
        <a:bodyPr/>
        <a:lstStyle/>
        <a:p>
          <a:endParaRPr lang="en-US"/>
        </a:p>
      </dgm:t>
    </dgm:pt>
    <dgm:pt modelId="{AB82E105-4F87-4EC1-8620-167E7EC1FE4C}" type="sibTrans" cxnId="{F754817F-6716-480A-B395-5C9A9DDF97D7}">
      <dgm:prSet/>
      <dgm:spPr/>
      <dgm:t>
        <a:bodyPr/>
        <a:lstStyle/>
        <a:p>
          <a:endParaRPr lang="en-US"/>
        </a:p>
      </dgm:t>
    </dgm:pt>
    <dgm:pt modelId="{37314652-5921-403D-8CB3-34034397832E}">
      <dgm:prSet/>
      <dgm:spPr>
        <a:solidFill>
          <a:schemeClr val="bg1">
            <a:alpha val="90000"/>
          </a:schemeClr>
        </a:solidFill>
      </dgm:spPr>
      <dgm:t>
        <a:bodyPr/>
        <a:lstStyle/>
        <a:p>
          <a:r>
            <a:rPr lang="en-US" b="0" dirty="0">
              <a:solidFill>
                <a:schemeClr val="tx1"/>
              </a:solidFill>
            </a:rPr>
            <a:t>Homeless Program (SPRG)</a:t>
          </a:r>
        </a:p>
      </dgm:t>
    </dgm:pt>
    <dgm:pt modelId="{18680FF9-E6FB-417D-BC24-70D9702DEFC6}" type="parTrans" cxnId="{E2E81D48-FC5F-440C-8611-1E7936F6B415}">
      <dgm:prSet/>
      <dgm:spPr/>
      <dgm:t>
        <a:bodyPr/>
        <a:lstStyle/>
        <a:p>
          <a:endParaRPr lang="en-US"/>
        </a:p>
      </dgm:t>
    </dgm:pt>
    <dgm:pt modelId="{54674BEE-299A-4E96-A88A-D43808523561}" type="sibTrans" cxnId="{E2E81D48-FC5F-440C-8611-1E7936F6B415}">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X="-15273" custLinFactNeighborY="-3059">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2"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3"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5AFB6B65-54EF-AA4A-B081-1A2CF86981D1}" srcId="{1BE9C294-65F6-CD4B-B340-6E77299D718E}" destId="{EC981FC1-952B-3E4D-B89C-A930C19096A3}" srcOrd="5" destOrd="0" parTransId="{6CE9AFF2-24CE-BE4A-B558-3B65A5724D89}" sibTransId="{7DF8C360-0CB0-144E-9D6E-D24A84AE3B68}"/>
    <dgm:cxn modelId="{E2E81D48-FC5F-440C-8611-1E7936F6B415}" srcId="{1BE9C294-65F6-CD4B-B340-6E77299D718E}" destId="{37314652-5921-403D-8CB3-34034397832E}" srcOrd="6" destOrd="0" parTransId="{18680FF9-E6FB-417D-BC24-70D9702DEFC6}" sibTransId="{54674BEE-299A-4E96-A88A-D43808523561}"/>
    <dgm:cxn modelId="{F754817F-6716-480A-B395-5C9A9DDF97D7}" srcId="{1BE9C294-65F6-CD4B-B340-6E77299D718E}" destId="{45E2F5D3-BF98-480E-9349-CBE565046390}" srcOrd="7" destOrd="0" parTransId="{8A54D086-8FA6-4C3E-B8F0-9B3498B47887}" sibTransId="{AB82E105-4F87-4EC1-8620-167E7EC1FE4C}"/>
    <dgm:cxn modelId="{5CE2E789-7523-614C-A0FE-0C39F8FBD958}" type="presOf" srcId="{67BB0F19-EF58-F64D-9F18-F6A3FDAF9721}" destId="{E3E76491-8807-CA4F-8E4E-E290DDB1346B}" srcOrd="0" destOrd="4" presId="urn:microsoft.com/office/officeart/2005/8/layout/hList1"/>
    <dgm:cxn modelId="{6DE4E396-1E1F-411A-B080-1F230333EAA7}" type="presOf" srcId="{37314652-5921-403D-8CB3-34034397832E}" destId="{E3E76491-8807-CA4F-8E4E-E290DDB1346B}" srcOrd="0" destOrd="6" presId="urn:microsoft.com/office/officeart/2005/8/layout/hList1"/>
    <dgm:cxn modelId="{D93D499F-43B9-8E4D-94D0-D1E1F99AC6F9}" srcId="{1BE9C294-65F6-CD4B-B340-6E77299D718E}" destId="{67BB0F19-EF58-F64D-9F18-F6A3FDAF9721}" srcOrd="4" destOrd="0" parTransId="{0D563380-45BE-3446-A51A-084ED99F139C}" sibTransId="{A6E29A59-7DC1-A742-8905-527A6EE16F27}"/>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3" destOrd="0" parTransId="{CC6ED332-9A82-DA4F-AE72-DDE58163C7EF}" sibTransId="{C9707E90-F3FA-3B4C-8E9A-65CDF3488C49}"/>
    <dgm:cxn modelId="{E8B27CC7-C9C3-4A5A-B5C8-6ED8D82FF1DE}" type="presOf" srcId="{45E2F5D3-BF98-480E-9349-CBE565046390}" destId="{E3E76491-8807-CA4F-8E4E-E290DDB1346B}" srcOrd="0" destOrd="7" presId="urn:microsoft.com/office/officeart/2005/8/layout/hList1"/>
    <dgm:cxn modelId="{690681C9-8FCC-A14C-A78D-C13FEFE8A544}" type="presOf" srcId="{EC981FC1-952B-3E4D-B89C-A930C19096A3}" destId="{E3E76491-8807-CA4F-8E4E-E290DDB1346B}" srcOrd="0" destOrd="5" presId="urn:microsoft.com/office/officeart/2005/8/layout/hList1"/>
    <dgm:cxn modelId="{7168E2C9-25A0-7644-9090-6D09848860F6}" type="presOf" srcId="{ED54A681-10E2-9843-A913-D86CF283A578}" destId="{E3E76491-8807-CA4F-8E4E-E290DDB1346B}" srcOrd="0" destOrd="2" presId="urn:microsoft.com/office/officeart/2005/8/layout/hList1"/>
    <dgm:cxn modelId="{78DC77FD-33E6-7146-BCD9-E1CEC142E4D2}" type="presOf" srcId="{5F3893A4-2BC7-6141-AD41-9E558A7B3BB9}"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Results- Persistently Dangerous Offense Expulsions</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809710"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8.1 (EOY 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Cumulative Enrollment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Student Profile - List </a:t>
          </a:r>
          <a:r>
            <a:rPr lang="en-US" sz="1000">
              <a:latin typeface="Arial" charset="0"/>
              <a:cs typeface="Arial" charset="0"/>
              <a:hlinkClick xmlns:r="http://schemas.openxmlformats.org/officeDocument/2006/relationships" r:id="rId2"/>
            </a:rPr>
            <a:t> (EOY3)</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908AE1FF-1D7C-419B-8F30-FB581A9F71A2}">
      <dgm:prSet custT="1"/>
      <dgm:spPr>
        <a:ln>
          <a:solidFill>
            <a:srgbClr val="FF715B"/>
          </a:solidFill>
        </a:ln>
      </dgm:spPr>
      <dgm:t>
        <a:bodyPr/>
        <a:lstStyle/>
        <a:p>
          <a:pPr algn="l"/>
          <a:endParaRPr lang="en-US" sz="1000"/>
        </a:p>
      </dgm:t>
    </dgm:pt>
    <dgm:pt modelId="{6AB6D8CA-FDE2-4412-ABAF-E996957710EE}" type="parTrans" cxnId="{21579B45-849C-4E74-A84F-5B5395811AF7}">
      <dgm:prSet/>
      <dgm:spPr/>
      <dgm:t>
        <a:bodyPr/>
        <a:lstStyle/>
        <a:p>
          <a:pPr algn="l"/>
          <a:endParaRPr lang="en-US" sz="1000"/>
        </a:p>
      </dgm:t>
    </dgm:pt>
    <dgm:pt modelId="{C4C564B5-4ACD-4BCD-8E57-A084A1A944B7}" type="sibTrans" cxnId="{21579B45-849C-4E74-A84F-5B5395811AF7}">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custScaleY="92037">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21579B45-849C-4E74-A84F-5B5395811AF7}" srcId="{618AB715-26CB-42F6-A400-AEBCED27021F}" destId="{908AE1FF-1D7C-419B-8F30-FB581A9F71A2}" srcOrd="1" destOrd="0" parTransId="{6AB6D8CA-FDE2-4412-ABAF-E996957710EE}" sibTransId="{C4C564B5-4ACD-4BCD-8E57-A084A1A944B7}"/>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14439DFE-BBA6-4277-AB5F-C421D76B75DA}" type="presOf" srcId="{908AE1FF-1D7C-419B-8F30-FB581A9F71A2}" destId="{323EE4A5-29FA-4334-B1FE-B9F85140FA51}" srcOrd="0" destOrd="1"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1.22</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dirty="0"/>
            <a:t>Report 1.23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Graduates and Completers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Graduates and Completers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6110" custLinFactNeighborY="10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2.17</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ELA Status – ELs Reclassified RFEP (EOY 3)</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ELA Status – ELs Reclassified RFEP Student List (EOY 3)</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5.5</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Homeless Students Enrolled - Unduplicated Count by School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Homeless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3" custLinFactNeighborY="-2703"/>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14.2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rgbClr val="0E0D64"/>
              </a:solidFill>
              <a:latin typeface="Arial"/>
              <a:ea typeface="+mn-ea"/>
              <a:cs typeface="+mn-cs"/>
              <a:hlinkClick xmlns:r="http://schemas.openxmlformats.org/officeDocument/2006/relationships" r:id="rId1"/>
            </a:rPr>
            <a:t>Student Absenteeism - Count</a:t>
          </a:r>
          <a:endParaRPr lang="en-US" sz="1000">
            <a:solidFill>
              <a:srgbClr val="0E0D64"/>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rgbClr val="0E0D64"/>
              </a:solidFill>
              <a:latin typeface="Arial"/>
              <a:ea typeface="+mn-ea"/>
              <a:cs typeface="+mn-cs"/>
              <a:hlinkClick xmlns:r="http://schemas.openxmlformats.org/officeDocument/2006/relationships" r:id="rId2"/>
            </a:rPr>
            <a:t>Student Absences  – Student List</a:t>
          </a:r>
          <a:endParaRPr lang="en-US" sz="1000">
            <a:solidFill>
              <a:srgbClr val="0E0D64"/>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2" custLinFactNeighborY="-801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Results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0721" custLinFactNeighborY="-1100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DC1BD"/>
          </a:solidFill>
        </a:ln>
      </dgm:spPr>
      <dgm:t>
        <a:bodyPr/>
        <a:lstStyle/>
        <a:p>
          <a:pPr algn="l">
            <a:buFont typeface="Arial" panose="020B0604020202020204" pitchFamily="34" charset="0"/>
            <a:buChar char="•"/>
          </a:pPr>
          <a:r>
            <a:rPr lang="en-US" sz="1000" b="0" i="0">
              <a:solidFill>
                <a:srgbClr val="0E0D64"/>
              </a:solidFill>
              <a:latin typeface="+mn-lt"/>
              <a:ea typeface="+mn-ea"/>
              <a:cs typeface="+mn-cs"/>
              <a:hlinkClick xmlns:r="http://schemas.openxmlformats.org/officeDocument/2006/relationships" r:id="rId1"/>
            </a:rPr>
            <a:t>Incident Result – Count</a:t>
          </a:r>
          <a:endParaRPr lang="en-US" sz="1000">
            <a:solidFill>
              <a:srgbClr val="0E0D64"/>
            </a:solidFill>
            <a:latin typeface="+mn-lt"/>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custLinFactNeighborX="2778" custLinFactNeighborY="-3936">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Student Offense - Count by Offense</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Offense–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5137" custLinFactNeighborY="349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4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4AE14B-E449-4DB1-A8E1-13053FE5D239}" type="doc">
      <dgm:prSet loTypeId="urn:microsoft.com/office/officeart/2005/8/layout/vList3" loCatId="list" qsTypeId="urn:microsoft.com/office/officeart/2005/8/quickstyle/simple1" qsCatId="simple" csTypeId="urn:microsoft.com/office/officeart/2005/8/colors/accent3_2" csCatId="accent3" phldr="1"/>
      <dgm:spPr/>
      <dgm:t>
        <a:bodyPr/>
        <a:lstStyle/>
        <a:p>
          <a:endParaRPr lang="en-US"/>
        </a:p>
      </dgm:t>
    </dgm:pt>
    <dgm:pt modelId="{8E80A08A-1AF9-41AE-A407-5A445218C059}">
      <dgm:prSet/>
      <dgm:spPr>
        <a:effectLst>
          <a:outerShdw blurRad="63500" sx="102000" sy="102000" algn="ctr" rotWithShape="0">
            <a:prstClr val="black">
              <a:alpha val="40000"/>
            </a:prstClr>
          </a:outerShdw>
        </a:effectLst>
      </dgm:spPr>
      <dgm:t>
        <a:bodyPr/>
        <a:lstStyle/>
        <a:p>
          <a:r>
            <a:rPr lang="en-US" b="1" dirty="0"/>
            <a:t>EOY 3 &amp; 4 have TWO levels of approval</a:t>
          </a:r>
          <a:endParaRPr lang="en-US" dirty="0"/>
        </a:p>
      </dgm:t>
    </dgm:pt>
    <dgm:pt modelId="{3352E0A7-5269-4B43-9C6A-888596C41EFD}" type="parTrans" cxnId="{B78D03B1-EDB6-49EE-B827-E1F3BEB1D736}">
      <dgm:prSet/>
      <dgm:spPr/>
      <dgm:t>
        <a:bodyPr/>
        <a:lstStyle/>
        <a:p>
          <a:endParaRPr lang="en-US"/>
        </a:p>
      </dgm:t>
    </dgm:pt>
    <dgm:pt modelId="{AA7E10A3-4491-4611-B7B8-975DF590F661}" type="sibTrans" cxnId="{B78D03B1-EDB6-49EE-B827-E1F3BEB1D736}">
      <dgm:prSet/>
      <dgm:spPr/>
      <dgm:t>
        <a:bodyPr/>
        <a:lstStyle/>
        <a:p>
          <a:endParaRPr lang="en-US"/>
        </a:p>
      </dgm:t>
    </dgm:pt>
    <dgm:pt modelId="{62A900B2-D97B-4BE9-9767-21837C82CD58}" type="pres">
      <dgm:prSet presAssocID="{AF4AE14B-E449-4DB1-A8E1-13053FE5D239}" presName="linearFlow" presStyleCnt="0">
        <dgm:presLayoutVars>
          <dgm:dir/>
          <dgm:resizeHandles val="exact"/>
        </dgm:presLayoutVars>
      </dgm:prSet>
      <dgm:spPr/>
    </dgm:pt>
    <dgm:pt modelId="{DF92F700-AAC2-4683-955B-030624DC8667}" type="pres">
      <dgm:prSet presAssocID="{8E80A08A-1AF9-41AE-A407-5A445218C059}" presName="composite" presStyleCnt="0"/>
      <dgm:spPr/>
    </dgm:pt>
    <dgm:pt modelId="{FFBB03E6-7C86-46E9-8D58-C549BD80500B}" type="pres">
      <dgm:prSet presAssocID="{8E80A08A-1AF9-41AE-A407-5A445218C059}" presName="imgShp" presStyleLbl="fgImgPlac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Thumbs up sign with solid fill"/>
        </a:ext>
      </dgm:extLst>
    </dgm:pt>
    <dgm:pt modelId="{6B1052A1-EBDD-4BDA-811E-6F64E7A2AD6C}" type="pres">
      <dgm:prSet presAssocID="{8E80A08A-1AF9-41AE-A407-5A445218C059}" presName="txShp" presStyleLbl="node1" presStyleIdx="0" presStyleCnt="1">
        <dgm:presLayoutVars>
          <dgm:bulletEnabled val="1"/>
        </dgm:presLayoutVars>
      </dgm:prSet>
      <dgm:spPr/>
    </dgm:pt>
  </dgm:ptLst>
  <dgm:cxnLst>
    <dgm:cxn modelId="{86626A13-7DCF-442C-9236-E897F65CDB6A}" type="presOf" srcId="{8E80A08A-1AF9-41AE-A407-5A445218C059}" destId="{6B1052A1-EBDD-4BDA-811E-6F64E7A2AD6C}" srcOrd="0" destOrd="0" presId="urn:microsoft.com/office/officeart/2005/8/layout/vList3"/>
    <dgm:cxn modelId="{95EF23A6-BD0F-475C-95E7-2F439646271A}" type="presOf" srcId="{AF4AE14B-E449-4DB1-A8E1-13053FE5D239}" destId="{62A900B2-D97B-4BE9-9767-21837C82CD58}" srcOrd="0" destOrd="0" presId="urn:microsoft.com/office/officeart/2005/8/layout/vList3"/>
    <dgm:cxn modelId="{B78D03B1-EDB6-49EE-B827-E1F3BEB1D736}" srcId="{AF4AE14B-E449-4DB1-A8E1-13053FE5D239}" destId="{8E80A08A-1AF9-41AE-A407-5A445218C059}" srcOrd="0" destOrd="0" parTransId="{3352E0A7-5269-4B43-9C6A-888596C41EFD}" sibTransId="{AA7E10A3-4491-4611-B7B8-975DF590F661}"/>
    <dgm:cxn modelId="{0E429F66-D59D-4B97-8E3B-738B7F2D5D70}" type="presParOf" srcId="{62A900B2-D97B-4BE9-9767-21837C82CD58}" destId="{DF92F700-AAC2-4683-955B-030624DC8667}" srcOrd="0" destOrd="0" presId="urn:microsoft.com/office/officeart/2005/8/layout/vList3"/>
    <dgm:cxn modelId="{CA58CEB2-2A46-4D45-AB92-B319AE11EF79}" type="presParOf" srcId="{DF92F700-AAC2-4683-955B-030624DC8667}" destId="{FFBB03E6-7C86-46E9-8D58-C549BD80500B}" srcOrd="0" destOrd="0" presId="urn:microsoft.com/office/officeart/2005/8/layout/vList3"/>
    <dgm:cxn modelId="{B84CD81C-0E40-4FD5-92FA-6795277B076F}" type="presParOf" srcId="{DF92F700-AAC2-4683-955B-030624DC8667}" destId="{6B1052A1-EBDD-4BDA-811E-6F64E7A2AD6C}" srcOrd="1" destOrd="0" presId="urn:microsoft.com/office/officeart/2005/8/layout/vList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7.18</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Removals for Students with Disabilities – Count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Removals for Students with Disabilities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4513" custLinFactNeighborY="236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Unilateral Removals for Students with Disabilities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5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6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Special Education</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723E2DDE-2958-4407-A38A-AEFE07FA47C4}">
      <dgm:prSet phldrT="[Text]"/>
      <dgm:spPr/>
      <dgm:t>
        <a:bodyPr/>
        <a:lstStyle/>
        <a:p>
          <a:r>
            <a:rPr lang="en-US" dirty="0"/>
            <a:t>Postsecondary status</a:t>
          </a:r>
        </a:p>
      </dgm:t>
    </dgm:pt>
    <dgm:pt modelId="{8D9E79E4-1757-43E6-B172-347DDE166A30}" type="parTrans" cxnId="{8EB2F158-FCFF-4E2D-A7C5-C47D1013F3F5}">
      <dgm:prSet/>
      <dgm:spPr/>
      <dgm:t>
        <a:bodyPr/>
        <a:lstStyle/>
        <a:p>
          <a:endParaRPr lang="en-US"/>
        </a:p>
      </dgm:t>
    </dgm:pt>
    <dgm:pt modelId="{07791EBE-7D5A-4B07-B669-BFA3AE3F533C}" type="sibTrans" cxnId="{8EB2F158-FCFF-4E2D-A7C5-C47D1013F3F5}">
      <dgm:prSet/>
      <dgm:spPr/>
      <dgm:t>
        <a:bodyPr/>
        <a:lstStyle/>
        <a:p>
          <a:endParaRPr lang="en-US"/>
        </a:p>
      </dgm:t>
    </dgm:pt>
    <dgm:pt modelId="{95719C91-BC77-4667-BBE3-BB0937D72700}">
      <dgm:prSet phldrT="[Text]"/>
      <dgm:spPr/>
      <dgm:t>
        <a:bodyPr/>
        <a:lstStyle/>
        <a:p>
          <a:r>
            <a:rPr lang="en-US" baseline="0" dirty="0"/>
            <a:t>Services</a:t>
          </a:r>
          <a:endParaRPr lang="en-US" dirty="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B81F49E0-D1AF-46E1-B5D9-35C7FB6AF7A6}">
      <dgm:prSet phldrT="[Text]"/>
      <dgm:spPr/>
      <dgm:t>
        <a:bodyPr/>
        <a:lstStyle/>
        <a:p>
          <a:r>
            <a:rPr lang="en-US" dirty="0"/>
            <a:t>Eligibility/Participation status</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AAB57594-3B23-422E-A24E-A17007EF0BF4}">
      <dgm:prSet phldrT="[Text]"/>
      <dgm:spPr/>
      <dgm:t>
        <a:bodyPr/>
        <a:lstStyle/>
        <a:p>
          <a:r>
            <a:rPr lang="en-US" dirty="0"/>
            <a:t>SWD Services</a:t>
          </a:r>
        </a:p>
      </dgm:t>
    </dgm:pt>
    <dgm:pt modelId="{D786A4DE-725C-433C-BC9B-6972972E3F66}" type="parTrans" cxnId="{2445F8F7-E5F9-49D4-8D2F-9C7A70EC82B9}">
      <dgm:prSet/>
      <dgm:spPr/>
      <dgm:t>
        <a:bodyPr/>
        <a:lstStyle/>
        <a:p>
          <a:endParaRPr lang="en-US"/>
        </a:p>
      </dgm:t>
    </dgm:pt>
    <dgm:pt modelId="{6B0B68CE-BD7F-4C78-BC8E-76DDCA8DB520}" type="sibTrans" cxnId="{2445F8F7-E5F9-49D4-8D2F-9C7A70EC82B9}">
      <dgm:prSet/>
      <dgm:spPr/>
      <dgm:t>
        <a:bodyPr/>
        <a:lstStyle/>
        <a:p>
          <a:endParaRPr lang="en-US"/>
        </a:p>
      </dgm:t>
    </dgm:pt>
    <dgm:pt modelId="{999B6407-013A-485F-8709-365C17EFDE49}">
      <dgm:prSet phldrT="[Text]"/>
      <dgm:spPr/>
      <dgm:t>
        <a:bodyPr/>
        <a:lstStyle/>
        <a:p>
          <a:r>
            <a:rPr lang="en-US" dirty="0"/>
            <a:t>Service location</a:t>
          </a:r>
        </a:p>
      </dgm:t>
    </dgm:pt>
    <dgm:pt modelId="{AA82848B-29AC-4DC2-A076-B033EF607D4A}" type="parTrans" cxnId="{C157C889-1953-4EE8-A7CC-9070DDBA2B31}">
      <dgm:prSet/>
      <dgm:spPr/>
      <dgm:t>
        <a:bodyPr/>
        <a:lstStyle/>
        <a:p>
          <a:endParaRPr lang="en-US"/>
        </a:p>
      </dgm:t>
    </dgm:pt>
    <dgm:pt modelId="{F87A66F8-A867-4E6B-B37B-84FE7BC47A50}" type="sibTrans" cxnId="{C157C889-1953-4EE8-A7CC-9070DDBA2B31}">
      <dgm:prSet/>
      <dgm:spPr/>
      <dgm:t>
        <a:bodyPr/>
        <a:lstStyle/>
        <a:p>
          <a:endParaRPr lang="en-US"/>
        </a:p>
      </dgm:t>
    </dgm:pt>
    <dgm:pt modelId="{678FF5C5-2770-40CA-9282-89B1CCF92320}">
      <dgm:prSet phldrT="[Text]"/>
      <dgm:spPr/>
      <dgm:t>
        <a:bodyPr/>
        <a:lstStyle/>
        <a:p>
          <a:r>
            <a:rPr lang="en-US" dirty="0"/>
            <a:t>Plans and Program settings</a:t>
          </a:r>
        </a:p>
      </dgm:t>
    </dgm:pt>
    <dgm:pt modelId="{C00BDD67-EC88-40A8-AE42-B79264A387F2}" type="parTrans" cxnId="{4354A5B1-05E2-400C-9C4A-E2B9532D9111}">
      <dgm:prSet/>
      <dgm:spPr/>
      <dgm:t>
        <a:bodyPr/>
        <a:lstStyle/>
        <a:p>
          <a:endParaRPr lang="en-US"/>
        </a:p>
      </dgm:t>
    </dgm:pt>
    <dgm:pt modelId="{3B6389CD-C620-428B-AA2D-0E716F0AE856}" type="sibTrans" cxnId="{4354A5B1-05E2-400C-9C4A-E2B9532D9111}">
      <dgm:prSet/>
      <dgm:spPr/>
      <dgm:t>
        <a:bodyPr/>
        <a:lstStyle/>
        <a:p>
          <a:endParaRPr lang="en-US"/>
        </a:p>
      </dgm:t>
    </dgm:pt>
    <dgm:pt modelId="{7FD21FA5-B534-41BE-8D5D-715DAAD8F051}">
      <dgm:prSet phldrT="[Text]"/>
      <dgm:spPr/>
      <dgm:t>
        <a:bodyPr/>
        <a:lstStyle/>
        <a:p>
          <a:r>
            <a:rPr lang="en-US" dirty="0"/>
            <a:t>Statutory Meetings </a:t>
          </a:r>
        </a:p>
      </dgm:t>
    </dgm:pt>
    <dgm:pt modelId="{B0B8BB6C-BED2-4D26-A398-1ECC8960DCAC}" type="parTrans" cxnId="{21EE48B3-DC3C-4E01-9849-0817CA70EADB}">
      <dgm:prSet/>
      <dgm:spPr/>
      <dgm:t>
        <a:bodyPr/>
        <a:lstStyle/>
        <a:p>
          <a:endParaRPr lang="en-US"/>
        </a:p>
      </dgm:t>
    </dgm:pt>
    <dgm:pt modelId="{356738BA-73EE-4BF2-BCF8-C7A5733BC5D8}" type="sibTrans" cxnId="{21EE48B3-DC3C-4E01-9849-0817CA70EADB}">
      <dgm:prSet/>
      <dgm:spPr/>
      <dgm:t>
        <a:bodyPr/>
        <a:lstStyle/>
        <a:p>
          <a:endParaRPr lang="en-US"/>
        </a:p>
      </dgm:t>
    </dgm:pt>
    <dgm:pt modelId="{53D4D431-3AAE-467A-9741-2E873F4F399D}">
      <dgm:prSet phldrT="[Text]"/>
      <dgm:spPr/>
      <dgm:t>
        <a:bodyPr/>
        <a:lstStyle/>
        <a:p>
          <a:r>
            <a:rPr lang="en-US" dirty="0"/>
            <a:t>Service provider</a:t>
          </a:r>
        </a:p>
      </dgm:t>
    </dgm:pt>
    <dgm:pt modelId="{7879B7D0-D942-4056-BD5D-6C17E1FA73A6}" type="parTrans" cxnId="{F5885D9A-A563-4C15-AFCE-A7DC25D4A7EF}">
      <dgm:prSet/>
      <dgm:spPr/>
      <dgm:t>
        <a:bodyPr/>
        <a:lstStyle/>
        <a:p>
          <a:endParaRPr lang="en-US"/>
        </a:p>
      </dgm:t>
    </dgm:pt>
    <dgm:pt modelId="{C4C2C77D-D857-4D39-8ABE-883B5AD74648}" type="sibTrans" cxnId="{F5885D9A-A563-4C15-AFCE-A7DC25D4A7EF}">
      <dgm:prSet/>
      <dgm:spPr/>
      <dgm:t>
        <a:bodyPr/>
        <a:lstStyle/>
        <a:p>
          <a:endParaRPr lang="en-US"/>
        </a:p>
      </dgm:t>
    </dgm:pt>
    <dgm:pt modelId="{1F347C87-05EF-477A-9529-D3FDFE21EAB3}">
      <dgm:prSet phldrT="[Text]"/>
      <dgm:spPr/>
      <dgm:t>
        <a:bodyPr/>
        <a:lstStyle/>
        <a:p>
          <a:r>
            <a:rPr lang="en-US" dirty="0"/>
            <a:t>Employment and educational status </a:t>
          </a:r>
        </a:p>
      </dgm:t>
    </dgm:pt>
    <dgm:pt modelId="{35EFB9D7-DD31-4189-BD87-A01B06EABA67}" type="parTrans" cxnId="{000EEA3A-801C-4EC8-AD42-5EDE18C84B52}">
      <dgm:prSet/>
      <dgm:spPr/>
      <dgm:t>
        <a:bodyPr/>
        <a:lstStyle/>
        <a:p>
          <a:endParaRPr lang="en-US"/>
        </a:p>
      </dgm:t>
    </dgm:pt>
    <dgm:pt modelId="{194EA841-65F4-4227-8B08-FFE5147A0D42}" type="sibTrans" cxnId="{000EEA3A-801C-4EC8-AD42-5EDE18C84B52}">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3">
        <dgm:presLayoutVars>
          <dgm:bulletEnabled val="1"/>
        </dgm:presLayoutVars>
      </dgm:prSet>
      <dgm:spPr/>
    </dgm:pt>
    <dgm:pt modelId="{70C02715-898B-4AA0-8455-2B88EDE7B3E7}" type="pres">
      <dgm:prSet presAssocID="{66FB1CBF-F257-44BC-8A97-10FFA4FCD4A9}" presName="ellipse2" presStyleLbl="vennNode1" presStyleIdx="1" presStyleCnt="3" custLinFactNeighborX="-1129" custLinFactNeighborY="-19">
        <dgm:presLayoutVars>
          <dgm:bulletEnabled val="1"/>
        </dgm:presLayoutVars>
      </dgm:prSet>
      <dgm:spPr/>
    </dgm:pt>
    <dgm:pt modelId="{6A577DF4-55AD-49B0-AB81-FBDCF1EF6B6A}" type="pres">
      <dgm:prSet presAssocID="{66FB1CBF-F257-44BC-8A97-10FFA4FCD4A9}" presName="ellipse3" presStyleLbl="vennNode1" presStyleIdx="2" presStyleCnt="3">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FDFD0511-9580-43BF-9041-29418B01B266}" type="presOf" srcId="{7FD21FA5-B534-41BE-8D5D-715DAAD8F051}" destId="{9BA29495-0766-41A3-8197-49B8EB89D48B}" srcOrd="0" destOrd="3" presId="urn:microsoft.com/office/officeart/2005/8/layout/rings+Icon"/>
    <dgm:cxn modelId="{46070227-7C93-4DC3-9278-844230B24630}" type="presOf" srcId="{723E2DDE-2958-4407-A38A-AEFE07FA47C4}" destId="{70C02715-898B-4AA0-8455-2B88EDE7B3E7}"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0" destOrd="0" parTransId="{E36568A8-21B2-432E-8C9E-B1023D7360AE}" sibTransId="{7CA5ACFD-49F5-4830-BD14-BCBA0ABA9666}"/>
    <dgm:cxn modelId="{000EEA3A-801C-4EC8-AD42-5EDE18C84B52}" srcId="{723E2DDE-2958-4407-A38A-AEFE07FA47C4}" destId="{1F347C87-05EF-477A-9529-D3FDFE21EAB3}" srcOrd="0" destOrd="0" parTransId="{35EFB9D7-DD31-4189-BD87-A01B06EABA67}" sibTransId="{194EA841-65F4-4227-8B08-FFE5147A0D42}"/>
    <dgm:cxn modelId="{1EAA926C-4301-4D5F-8124-6888450B7C81}" srcId="{66FB1CBF-F257-44BC-8A97-10FFA4FCD4A9}" destId="{95719C91-BC77-4667-BBE3-BB0937D72700}" srcOrd="2" destOrd="0" parTransId="{E157DE10-A527-4424-9AB4-1F773F8AAFB0}" sibTransId="{4D307477-324E-4A71-BA14-656759948775}"/>
    <dgm:cxn modelId="{08314175-32EA-4FD5-8510-47B5281FA2AA}" type="presOf" srcId="{678FF5C5-2770-40CA-9282-89B1CCF92320}" destId="{9BA29495-0766-41A3-8197-49B8EB89D48B}" srcOrd="0" destOrd="2" presId="urn:microsoft.com/office/officeart/2005/8/layout/rings+Icon"/>
    <dgm:cxn modelId="{8EB2F158-FCFF-4E2D-A7C5-C47D1013F3F5}" srcId="{66FB1CBF-F257-44BC-8A97-10FFA4FCD4A9}" destId="{723E2DDE-2958-4407-A38A-AEFE07FA47C4}" srcOrd="1" destOrd="0" parTransId="{8D9E79E4-1757-43E6-B172-347DDE166A30}" sibTransId="{07791EBE-7D5A-4B07-B669-BFA3AE3F533C}"/>
    <dgm:cxn modelId="{7805DE81-57E5-41C2-8496-0195ED4CF629}" type="presOf" srcId="{999B6407-013A-485F-8709-365C17EFDE49}" destId="{6A577DF4-55AD-49B0-AB81-FBDCF1EF6B6A}" srcOrd="0" destOrd="2" presId="urn:microsoft.com/office/officeart/2005/8/layout/rings+Icon"/>
    <dgm:cxn modelId="{FFC32186-6DA7-4821-95C2-3B6DD31D1EEF}" type="presOf" srcId="{53D4D431-3AAE-467A-9741-2E873F4F399D}" destId="{6A577DF4-55AD-49B0-AB81-FBDCF1EF6B6A}" srcOrd="0" destOrd="3" presId="urn:microsoft.com/office/officeart/2005/8/layout/rings+Icon"/>
    <dgm:cxn modelId="{C157C889-1953-4EE8-A7CC-9070DDBA2B31}" srcId="{95719C91-BC77-4667-BBE3-BB0937D72700}" destId="{999B6407-013A-485F-8709-365C17EFDE49}" srcOrd="1" destOrd="0" parTransId="{AA82848B-29AC-4DC2-A076-B033EF607D4A}" sibTransId="{F87A66F8-A867-4E6B-B37B-84FE7BC47A50}"/>
    <dgm:cxn modelId="{F5885D9A-A563-4C15-AFCE-A7DC25D4A7EF}" srcId="{95719C91-BC77-4667-BBE3-BB0937D72700}" destId="{53D4D431-3AAE-467A-9741-2E873F4F399D}" srcOrd="2" destOrd="0" parTransId="{7879B7D0-D942-4056-BD5D-6C17E1FA73A6}" sibTransId="{C4C2C77D-D857-4D39-8ABE-883B5AD74648}"/>
    <dgm:cxn modelId="{CF97D3A4-04FA-41B2-B00F-F821D68F872B}" type="presOf" srcId="{B81F49E0-D1AF-46E1-B5D9-35C7FB6AF7A6}" destId="{9BA29495-0766-41A3-8197-49B8EB89D48B}" srcOrd="0" destOrd="1" presId="urn:microsoft.com/office/officeart/2005/8/layout/rings+Icon"/>
    <dgm:cxn modelId="{4354A5B1-05E2-400C-9C4A-E2B9532D9111}" srcId="{F355208C-E6E1-42AD-91BD-81D1298C3F01}" destId="{678FF5C5-2770-40CA-9282-89B1CCF92320}" srcOrd="1" destOrd="0" parTransId="{C00BDD67-EC88-40A8-AE42-B79264A387F2}" sibTransId="{3B6389CD-C620-428B-AA2D-0E716F0AE856}"/>
    <dgm:cxn modelId="{21EE48B3-DC3C-4E01-9849-0817CA70EADB}" srcId="{F355208C-E6E1-42AD-91BD-81D1298C3F01}" destId="{7FD21FA5-B534-41BE-8D5D-715DAAD8F051}" srcOrd="2" destOrd="0" parTransId="{B0B8BB6C-BED2-4D26-A398-1ECC8960DCAC}" sibTransId="{356738BA-73EE-4BF2-BCF8-C7A5733BC5D8}"/>
    <dgm:cxn modelId="{B4A46EC4-BE2E-44E2-8E20-8C7E10144FAC}" type="presOf" srcId="{AAB57594-3B23-422E-A24E-A17007EF0BF4}" destId="{6A577DF4-55AD-49B0-AB81-FBDCF1EF6B6A}"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90F525F6-0659-4708-9B8D-0F0D1CA7C4FB}" type="presOf" srcId="{1F347C87-05EF-477A-9529-D3FDFE21EAB3}" destId="{70C02715-898B-4AA0-8455-2B88EDE7B3E7}" srcOrd="0" destOrd="1" presId="urn:microsoft.com/office/officeart/2005/8/layout/rings+Icon"/>
    <dgm:cxn modelId="{2445F8F7-E5F9-49D4-8D2F-9C7A70EC82B9}" srcId="{95719C91-BC77-4667-BBE3-BB0937D72700}" destId="{AAB57594-3B23-422E-A24E-A17007EF0BF4}" srcOrd="0" destOrd="0" parTransId="{D786A4DE-725C-433C-BC9B-6972972E3F66}" sibTransId="{6B0B68CE-BD7F-4C78-BC8E-76DDCA8DB520}"/>
    <dgm:cxn modelId="{A86BFEF7-BEFC-4B1F-A811-60F5664DD9EB}" type="presOf" srcId="{95719C91-BC77-4667-BBE3-BB0937D72700}" destId="{6A577DF4-55AD-49B0-AB81-FBDCF1EF6B6A}"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endParaRPr lang="en-US" dirty="0"/>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dgm:spPr/>
      <dgm:t>
        <a:bodyPr/>
        <a:lstStyle/>
        <a:p>
          <a:r>
            <a:rPr lang="en-US" dirty="0"/>
            <a:t>Special Ed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FC8F50CD-E754-5B48-8420-9954EFB082B6}">
      <dgm:prSet/>
      <dgm:spPr/>
      <dgm:t>
        <a:bodyPr/>
        <a:lstStyle/>
        <a:p>
          <a:r>
            <a:rPr lang="en-US"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dgm:spPr/>
      <dgm:t>
        <a:bodyPr/>
        <a:lstStyle/>
        <a:p>
          <a:r>
            <a:rPr lang="en-US"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5AB615EC-EB62-8548-9B03-40C34FFC47E8}">
      <dgm:prSet/>
      <dgm:spPr/>
      <dgm:t>
        <a:bodyPr/>
        <a:lstStyle/>
        <a:p>
          <a:r>
            <a:rPr lang="en-US" dirty="0"/>
            <a:t>SELPA Directors</a:t>
          </a:r>
        </a:p>
      </dgm:t>
    </dgm:pt>
    <dgm:pt modelId="{652BDF9E-E31E-B94A-B485-C26FCD9EACB1}" type="parTrans" cxnId="{240C5AE0-2EE7-9049-86C4-B9AE0CA28B05}">
      <dgm:prSet/>
      <dgm:spPr/>
      <dgm:t>
        <a:bodyPr/>
        <a:lstStyle/>
        <a:p>
          <a:endParaRPr lang="en-US"/>
        </a:p>
      </dgm:t>
    </dgm:pt>
    <dgm:pt modelId="{871EAA15-E8B9-2A4A-978A-459C01929E7E}" type="sibTrans" cxnId="{240C5AE0-2EE7-9049-86C4-B9AE0CA28B05}">
      <dgm:prSet/>
      <dgm:spPr/>
      <dgm:t>
        <a:bodyPr/>
        <a:lstStyle/>
        <a:p>
          <a:endParaRPr lang="en-US"/>
        </a:p>
      </dgm:t>
    </dgm:pt>
    <dgm:pt modelId="{74C21F07-F130-4059-97B4-EA88DA005748}">
      <dgm:prSet/>
      <dgm:spPr/>
      <dgm:t>
        <a:bodyPr/>
        <a:lstStyle/>
        <a:p>
          <a:r>
            <a:rPr lang="en-US" dirty="0"/>
            <a:t>Student Families</a:t>
          </a:r>
        </a:p>
      </dgm:t>
    </dgm:pt>
    <dgm:pt modelId="{C20F0ED9-C494-448B-8CF5-AEB861F66E2A}" type="parTrans" cxnId="{9091A857-717B-4167-B1BC-FC46A24D7B72}">
      <dgm:prSet/>
      <dgm:spPr/>
      <dgm:t>
        <a:bodyPr/>
        <a:lstStyle/>
        <a:p>
          <a:endParaRPr lang="en-US"/>
        </a:p>
      </dgm:t>
    </dgm:pt>
    <dgm:pt modelId="{4FA10371-42C5-47DA-B273-CAD496F3FF5E}" type="sibTrans" cxnId="{9091A857-717B-4167-B1BC-FC46A24D7B7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3B94B35F-44F7-D341-9B51-08562D749FA3}" type="presOf" srcId="{5AB615EC-EB62-8548-9B03-40C34FFC47E8}" destId="{E3E76491-8807-CA4F-8E4E-E290DDB1346B}" srcOrd="0" destOrd="2" presId="urn:microsoft.com/office/officeart/2005/8/layout/hList1"/>
    <dgm:cxn modelId="{0898F742-4FFB-8644-A935-B262F45D5A94}" type="presOf" srcId="{DB85EE6F-0A62-4448-B588-6BC8B3AA8A00}" destId="{C6FCF26A-9540-6141-AFBB-02281A27F791}" srcOrd="0" destOrd="0" presId="urn:microsoft.com/office/officeart/2005/8/layout/hList1"/>
    <dgm:cxn modelId="{9091A857-717B-4167-B1BC-FC46A24D7B72}" srcId="{1BE9C294-65F6-CD4B-B340-6E77299D718E}" destId="{74C21F07-F130-4059-97B4-EA88DA005748}" srcOrd="5" destOrd="0" parTransId="{C20F0ED9-C494-448B-8CF5-AEB861F66E2A}" sibTransId="{4FA10371-42C5-47DA-B273-CAD496F3FF5E}"/>
    <dgm:cxn modelId="{5A2DBC8E-78A6-412C-8009-C29A8A2D45EF}" type="presOf" srcId="{74C21F07-F130-4059-97B4-EA88DA005748}" destId="{E3E76491-8807-CA4F-8E4E-E290DDB1346B}" srcOrd="0" destOrd="5"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240C5AE0-2EE7-9049-86C4-B9AE0CA28B05}" srcId="{1BE9C294-65F6-CD4B-B340-6E77299D718E}" destId="{5AB615EC-EB62-8548-9B03-40C34FFC47E8}" srcOrd="2" destOrd="0" parTransId="{652BDF9E-E31E-B94A-B485-C26FCD9EACB1}" sibTransId="{871EAA15-E8B9-2A4A-978A-459C01929E7E}"/>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solidFill>
                <a:srgbClr val="FF735D"/>
              </a:solidFill>
            </a:rPr>
            <a:t>SWD Status (SWDS)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rgbClr val="FF735D"/>
              </a:solidFill>
            </a:rPr>
            <a:t>Post Secondary Status (PSTS)</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05DCB043-52AF-4E54-9633-A7C43FF96CD5}">
      <dgm:prSet/>
      <dgm:spPr>
        <a:solidFill>
          <a:schemeClr val="bg1">
            <a:alpha val="90000"/>
          </a:schemeClr>
        </a:solidFill>
      </dgm:spPr>
      <dgm:t>
        <a:bodyPr/>
        <a:lstStyle/>
        <a:p>
          <a:r>
            <a:rPr lang="en-US" dirty="0">
              <a:solidFill>
                <a:srgbClr val="FF735D"/>
              </a:solidFill>
            </a:rPr>
            <a:t>SWD Meetings (MEET)</a:t>
          </a:r>
        </a:p>
      </dgm:t>
    </dgm:pt>
    <dgm:pt modelId="{7F79656B-56B6-4E53-9827-C15B19DFB620}" type="parTrans" cxnId="{D20CA4A9-A4D4-4037-8119-FFE0793D0E62}">
      <dgm:prSet/>
      <dgm:spPr/>
      <dgm:t>
        <a:bodyPr/>
        <a:lstStyle/>
        <a:p>
          <a:endParaRPr lang="en-US"/>
        </a:p>
      </dgm:t>
    </dgm:pt>
    <dgm:pt modelId="{9A881EE0-1263-4D99-8E91-5C35334901BD}" type="sibTrans" cxnId="{D20CA4A9-A4D4-4037-8119-FFE0793D0E62}">
      <dgm:prSet/>
      <dgm:spPr/>
      <dgm:t>
        <a:bodyPr/>
        <a:lstStyle/>
        <a:p>
          <a:endParaRPr lang="en-US"/>
        </a:p>
      </dgm:t>
    </dgm:pt>
    <dgm:pt modelId="{B78DEAB3-CABF-4CB2-B699-546FCB4A44F8}">
      <dgm:prSet/>
      <dgm:spPr>
        <a:solidFill>
          <a:schemeClr val="bg1">
            <a:alpha val="90000"/>
          </a:schemeClr>
        </a:solidFill>
      </dgm:spPr>
      <dgm:t>
        <a:bodyPr/>
        <a:lstStyle/>
        <a:p>
          <a:r>
            <a:rPr lang="en-US" dirty="0">
              <a:solidFill>
                <a:srgbClr val="FF735D"/>
              </a:solidFill>
            </a:rPr>
            <a:t>SWD Plan (PLAN)</a:t>
          </a:r>
        </a:p>
      </dgm:t>
    </dgm:pt>
    <dgm:pt modelId="{CFAEFC86-7A64-4FB3-B0B8-6B23F61EE6AC}" type="parTrans" cxnId="{FE20A97C-88DD-4A09-9303-D617EDA78AEF}">
      <dgm:prSet/>
      <dgm:spPr/>
      <dgm:t>
        <a:bodyPr/>
        <a:lstStyle/>
        <a:p>
          <a:endParaRPr lang="en-US"/>
        </a:p>
      </dgm:t>
    </dgm:pt>
    <dgm:pt modelId="{8FFC622C-11A8-477B-8A2B-1C340D4D2ADD}" type="sibTrans" cxnId="{FE20A97C-88DD-4A09-9303-D617EDA78AEF}">
      <dgm:prSet/>
      <dgm:spPr/>
      <dgm:t>
        <a:bodyPr/>
        <a:lstStyle/>
        <a:p>
          <a:endParaRPr lang="en-US"/>
        </a:p>
      </dgm:t>
    </dgm:pt>
    <dgm:pt modelId="{FCC8ED24-31BE-47C1-9E83-A3AA707CF955}">
      <dgm:prSet/>
      <dgm:spPr>
        <a:solidFill>
          <a:schemeClr val="bg1">
            <a:alpha val="90000"/>
          </a:schemeClr>
        </a:solidFill>
      </dgm:spPr>
      <dgm:t>
        <a:bodyPr/>
        <a:lstStyle/>
        <a:p>
          <a:r>
            <a:rPr lang="en-US" dirty="0">
              <a:solidFill>
                <a:srgbClr val="FF735D"/>
              </a:solidFill>
            </a:rPr>
            <a:t>SWD Services (SERV)*</a:t>
          </a:r>
        </a:p>
      </dgm:t>
    </dgm:pt>
    <dgm:pt modelId="{35607FE7-E2AB-4D16-97A3-16BB291BD81E}" type="parTrans" cxnId="{72FBA4D9-DA49-4DA1-B8E1-F1B2426948E6}">
      <dgm:prSet/>
      <dgm:spPr/>
      <dgm:t>
        <a:bodyPr/>
        <a:lstStyle/>
        <a:p>
          <a:endParaRPr lang="en-US"/>
        </a:p>
      </dgm:t>
    </dgm:pt>
    <dgm:pt modelId="{65C671EF-9A19-47CF-8D6B-EDE5A2FF446F}" type="sibTrans" cxnId="{72FBA4D9-DA49-4DA1-B8E1-F1B2426948E6}">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B776B40A-8F57-4409-9366-E6F8D603BFFE}" type="presOf" srcId="{05DCB043-52AF-4E54-9633-A7C43FF96CD5}" destId="{E3E76491-8807-CA4F-8E4E-E290DDB1346B}" srcOrd="0" destOrd="1" presId="urn:microsoft.com/office/officeart/2005/8/layout/hList1"/>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4"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FE20A97C-88DD-4A09-9303-D617EDA78AEF}" srcId="{1BE9C294-65F6-CD4B-B340-6E77299D718E}" destId="{B78DEAB3-CABF-4CB2-B699-546FCB4A44F8}" srcOrd="2" destOrd="0" parTransId="{CFAEFC86-7A64-4FB3-B0B8-6B23F61EE6AC}" sibTransId="{8FFC622C-11A8-477B-8A2B-1C340D4D2ADD}"/>
    <dgm:cxn modelId="{AA6D41A9-A9EB-0E40-8D8A-05CF2761BB6E}" srcId="{1BE9C294-65F6-CD4B-B340-6E77299D718E}" destId="{9CEF66D7-F33E-0745-8E4E-745E1994F7BE}" srcOrd="0" destOrd="0" parTransId="{61754A27-EE3D-5D4A-A2B7-3D89B1DCB1E0}" sibTransId="{B26280EF-C690-7241-99B9-7A7AB5C82F8E}"/>
    <dgm:cxn modelId="{D20CA4A9-A4D4-4037-8119-FFE0793D0E62}" srcId="{1BE9C294-65F6-CD4B-B340-6E77299D718E}" destId="{05DCB043-52AF-4E54-9633-A7C43FF96CD5}" srcOrd="1" destOrd="0" parTransId="{7F79656B-56B6-4E53-9827-C15B19DFB620}" sibTransId="{9A881EE0-1263-4D99-8E91-5C35334901BD}"/>
    <dgm:cxn modelId="{A27940B8-65D9-4DA9-931C-D1BFBA5A4D9F}" type="presOf" srcId="{B78DEAB3-CABF-4CB2-B699-546FCB4A44F8}" destId="{E3E76491-8807-CA4F-8E4E-E290DDB1346B}" srcOrd="0" destOrd="2" presId="urn:microsoft.com/office/officeart/2005/8/layout/hList1"/>
    <dgm:cxn modelId="{7168E2C9-25A0-7644-9090-6D09848860F6}" type="presOf" srcId="{ED54A681-10E2-9843-A913-D86CF283A578}" destId="{E3E76491-8807-CA4F-8E4E-E290DDB1346B}" srcOrd="0" destOrd="4" presId="urn:microsoft.com/office/officeart/2005/8/layout/hList1"/>
    <dgm:cxn modelId="{D413D4D2-2C38-464C-8074-1C5022FE3E9B}" type="presOf" srcId="{FCC8ED24-31BE-47C1-9E83-A3AA707CF955}" destId="{E3E76491-8807-CA4F-8E4E-E290DDB1346B}" srcOrd="0" destOrd="3" presId="urn:microsoft.com/office/officeart/2005/8/layout/hList1"/>
    <dgm:cxn modelId="{72FBA4D9-DA49-4DA1-B8E1-F1B2426948E6}" srcId="{1BE9C294-65F6-CD4B-B340-6E77299D718E}" destId="{FCC8ED24-31BE-47C1-9E83-A3AA707CF955}" srcOrd="3" destOrd="0" parTransId="{35607FE7-E2AB-4D16-97A3-16BB291BD81E}" sibTransId="{65C671EF-9A19-47CF-8D6B-EDE5A2FF446F}"/>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16.1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7B1EE247-00B8-487D-8179-23D496335152}">
      <dgm:prSet custT="1"/>
      <dgm:spPr>
        <a:ln>
          <a:solidFill>
            <a:srgbClr val="3DC1BD"/>
          </a:solidFill>
        </a:ln>
      </dgm:spPr>
      <dgm:t>
        <a:bodyPr/>
        <a:lstStyle/>
        <a:p>
          <a:pPr>
            <a:buFont typeface="Arial" panose="020B0604020202020204" pitchFamily="34" charset="0"/>
            <a:buChar char="•"/>
          </a:pPr>
          <a:r>
            <a:rPr lang="en-US" sz="1000">
              <a:hlinkClick xmlns:r="http://schemas.openxmlformats.org/officeDocument/2006/relationships" r:id="rId1"/>
            </a:rPr>
            <a:t>Students with Disabilities - Education Plan By Primary Disability Count (EOY4)</a:t>
          </a:r>
          <a:endParaRPr lang="en-US" sz="100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1">
        <dgm:presLayoutVars>
          <dgm:chMax val="0"/>
          <dgm:chPref val="0"/>
          <dgm:bulletEnabled val="1"/>
        </dgm:presLayoutVars>
      </dgm:prSet>
      <dgm:spPr/>
    </dgm:pt>
    <dgm:pt modelId="{F05D16C9-FEC5-4D7F-9FCB-6AB2B74D505C}" type="pres">
      <dgm:prSet presAssocID="{B9516B90-F720-467C-9D0A-343B150499FC}" presName="parSh" presStyleLbl="node1" presStyleIdx="0" presStyleCnt="1"/>
      <dgm:spPr>
        <a:xfrm>
          <a:off x="0" y="3467"/>
          <a:ext cx="1805788" cy="561600"/>
        </a:xfrm>
        <a:prstGeom prst="roundRect">
          <a:avLst>
            <a:gd name="adj" fmla="val 10000"/>
          </a:avLst>
        </a:prstGeom>
      </dgm:spPr>
    </dgm:pt>
    <dgm:pt modelId="{C667CE1B-53A2-4AFA-95A9-F9BE5EBD9521}" type="pres">
      <dgm:prSet presAssocID="{B9516B90-F720-467C-9D0A-343B150499FC}" presName="desTx" presStyleLbl="fgAcc1" presStyleIdx="0" presStyleCnt="1" custLinFactNeighborX="-2203" custLinFactNeighborY="2007">
        <dgm:presLayoutVars>
          <dgm:bulletEnabled val="1"/>
        </dgm:presLayoutVars>
      </dgm:prSet>
      <dgm:spPr/>
    </dgm:pt>
  </dgm:ptLst>
  <dgm:cxnLst>
    <dgm:cxn modelId="{1FD3C32A-0E2D-4B8E-AB33-0965254B8FF7}" type="presOf" srcId="{B9516B90-F720-467C-9D0A-343B150499FC}" destId="{F05D16C9-FEC5-4D7F-9FCB-6AB2B74D505C}" srcOrd="1"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1991D58-47D2-4699-B725-EF8F5415FDE0}" type="presOf" srcId="{5854CFED-34C8-49A9-840D-CFD044C71F75}" destId="{8B5F9423-134A-4820-A65A-B19E4B13B0BD}" srcOrd="0"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0525EBE-E9F8-4D84-9AAA-4A4E74E14120}" type="presOf" srcId="{B9516B90-F720-467C-9D0A-343B150499FC}" destId="{2CBA6453-F0F4-4714-9B81-BD2295A3BED5}"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16.2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37C0BB"/>
          </a:solidFill>
        </a:ln>
      </dgm:spPr>
      <dgm:t>
        <a:bodyPr/>
        <a:lstStyle/>
        <a:p>
          <a:pPr>
            <a:buFont typeface="Arial" panose="020B0604020202020204" pitchFamily="34" charset="0"/>
            <a:buChar char="•"/>
          </a:pPr>
          <a:r>
            <a:rPr lang="en-US" sz="1000">
              <a:hlinkClick xmlns:r="http://schemas.openxmlformats.org/officeDocument/2006/relationships" r:id="rId1"/>
            </a:rPr>
            <a:t>Students with Disabilities - Count by Federal Setting (EOY4)</a:t>
          </a:r>
          <a:endParaRPr lang="en-US" sz="100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a:xfrm>
          <a:off x="0" y="0"/>
          <a:ext cx="1759466" cy="432000"/>
        </a:xfrm>
        <a:prstGeom prst="roundRect">
          <a:avLst>
            <a:gd name="adj" fmla="val 10000"/>
          </a:avLst>
        </a:prstGeom>
      </dgm:spPr>
    </dgm:pt>
    <dgm:pt modelId="{01A871B4-AA96-41F9-9854-6A16387FB0F9}" type="pres">
      <dgm:prSet presAssocID="{B9516B90-F720-467C-9D0A-343B150499FC}" presName="desTx" presStyleLbl="fgAcc1" presStyleIdx="0" presStyleCnt="1">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dgm:spPr>
      <dgm:t>
        <a:bodyPr/>
        <a:lstStyle/>
        <a:p>
          <a:pPr algn="ctr"/>
          <a:r>
            <a:rPr lang="en-US" sz="900" b="0"/>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solidFill>
          <a:srgbClr val="FF715B"/>
        </a:solidFill>
      </dgm:spPr>
      <dgm:t>
        <a:bodyPr/>
        <a:lstStyle/>
        <a:p>
          <a:pPr algn="ctr"/>
          <a:endParaRPr lang="en-US" sz="1000" b="0"/>
        </a:p>
      </dgm:t>
    </dgm:pt>
    <dgm:pt modelId="{618AB715-26CB-42F6-A400-AEBCED27021F}">
      <dgm:prSet phldrT="[Text]" custT="1"/>
      <dgm:spPr>
        <a:solidFill>
          <a:srgbClr val="FF715B"/>
        </a:solidFill>
      </dgm:spPr>
      <dgm:t>
        <a:bodyPr/>
        <a:lstStyle/>
        <a:p>
          <a:pPr algn="ctr"/>
          <a:r>
            <a:rPr lang="en-US" sz="900" b="0"/>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000" b="1">
              <a:solidFill>
                <a:schemeClr val="bg1"/>
              </a:solidFill>
            </a:rPr>
            <a:t>Report 16.3</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pPr>
            <a:buFont typeface="Arial" panose="020B0604020202020204" pitchFamily="34" charset="0"/>
            <a:buChar char="•"/>
          </a:pPr>
          <a:r>
            <a:rPr lang="en-US" sz="1000">
              <a:hlinkClick xmlns:r="http://schemas.openxmlformats.org/officeDocument/2006/relationships" r:id="rId1"/>
            </a:rPr>
            <a:t>Students with Disabilities – Profile List (EOY4)</a:t>
          </a:r>
          <a:endParaRPr lang="en-US" sz="100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523D914D-FDE6-4240-A8F3-718C7D2B88CB}">
      <dgm:prSet custT="1"/>
      <dgm:spPr>
        <a:ln>
          <a:solidFill>
            <a:srgbClr val="FF715B"/>
          </a:solidFill>
        </a:ln>
      </dgm:spPr>
      <dgm:t>
        <a:bodyPr/>
        <a:lstStyle/>
        <a:p>
          <a:endParaRPr lang="en-US" sz="1000"/>
        </a:p>
      </dgm:t>
    </dgm:pt>
    <dgm:pt modelId="{6ED3EE30-EA4C-4B0B-B093-FE4883607317}" type="parTrans" cxnId="{CE23FEE0-EC6A-49F3-96BA-339C125C6198}">
      <dgm:prSet/>
      <dgm:spPr/>
      <dgm:t>
        <a:bodyPr/>
        <a:lstStyle/>
        <a:p>
          <a:endParaRPr lang="en-US"/>
        </a:p>
      </dgm:t>
    </dgm:pt>
    <dgm:pt modelId="{5506F93E-D563-4DA6-8662-E53509810E0E}" type="sibTrans" cxnId="{CE23FEE0-EC6A-49F3-96BA-339C125C6198}">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Career Technical Education</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723E2DDE-2958-4407-A38A-AEFE07FA47C4}">
      <dgm:prSet phldrT="[Text]"/>
      <dgm:spPr/>
      <dgm:t>
        <a:bodyPr/>
        <a:lstStyle/>
        <a:p>
          <a:r>
            <a:rPr lang="en-US" dirty="0"/>
            <a:t>Work Based learning</a:t>
          </a:r>
        </a:p>
      </dgm:t>
    </dgm:pt>
    <dgm:pt modelId="{8D9E79E4-1757-43E6-B172-347DDE166A30}" type="parTrans" cxnId="{8EB2F158-FCFF-4E2D-A7C5-C47D1013F3F5}">
      <dgm:prSet/>
      <dgm:spPr/>
      <dgm:t>
        <a:bodyPr/>
        <a:lstStyle/>
        <a:p>
          <a:endParaRPr lang="en-US"/>
        </a:p>
      </dgm:t>
    </dgm:pt>
    <dgm:pt modelId="{07791EBE-7D5A-4B07-B669-BFA3AE3F533C}" type="sibTrans" cxnId="{8EB2F158-FCFF-4E2D-A7C5-C47D1013F3F5}">
      <dgm:prSet/>
      <dgm:spPr/>
      <dgm:t>
        <a:bodyPr/>
        <a:lstStyle/>
        <a:p>
          <a:endParaRPr lang="en-US"/>
        </a:p>
      </dgm:t>
    </dgm:pt>
    <dgm:pt modelId="{95719C91-BC77-4667-BBE3-BB0937D72700}">
      <dgm:prSet phldrT="[Text]"/>
      <dgm:spPr/>
      <dgm:t>
        <a:bodyPr/>
        <a:lstStyle/>
        <a:p>
          <a:r>
            <a:rPr lang="en-US" dirty="0"/>
            <a:t>Course Completion</a:t>
          </a:r>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AEDCCADA-68DA-4F9D-BAA0-32C5D4AA8CF6}">
      <dgm:prSet phldrT="[Text]"/>
      <dgm:spPr/>
      <dgm:t>
        <a:bodyPr/>
        <a:lstStyle/>
        <a:p>
          <a:r>
            <a:rPr lang="en-US" dirty="0"/>
            <a:t>Perkins</a:t>
          </a:r>
        </a:p>
      </dgm:t>
    </dgm:pt>
    <dgm:pt modelId="{8BB32B74-EE27-45DE-8F14-3C03A157239F}" type="parTrans" cxnId="{DCA51D26-DF27-4B6A-B065-36F210108C3E}">
      <dgm:prSet/>
      <dgm:spPr/>
      <dgm:t>
        <a:bodyPr/>
        <a:lstStyle/>
        <a:p>
          <a:endParaRPr lang="en-US"/>
        </a:p>
      </dgm:t>
    </dgm:pt>
    <dgm:pt modelId="{BEB1C9DF-6FA6-4187-9566-6C9A4EE375A1}" type="sibTrans" cxnId="{DCA51D26-DF27-4B6A-B065-36F210108C3E}">
      <dgm:prSet/>
      <dgm:spPr/>
      <dgm:t>
        <a:bodyPr/>
        <a:lstStyle/>
        <a:p>
          <a:endParaRPr lang="en-US"/>
        </a:p>
      </dgm:t>
    </dgm:pt>
    <dgm:pt modelId="{6DCC177F-969E-462B-B8CB-9794DB0EB01B}">
      <dgm:prSet/>
      <dgm:spPr/>
      <dgm:t>
        <a:bodyPr/>
        <a:lstStyle/>
        <a:p>
          <a:r>
            <a:rPr lang="en-US" dirty="0"/>
            <a:t>CCI</a:t>
          </a:r>
        </a:p>
      </dgm:t>
    </dgm:pt>
    <dgm:pt modelId="{58210909-23E1-4A6D-8BB2-26D4EDAF1615}" type="parTrans" cxnId="{DCDE0A94-6341-4812-9811-85D46771C364}">
      <dgm:prSet/>
      <dgm:spPr/>
      <dgm:t>
        <a:bodyPr/>
        <a:lstStyle/>
        <a:p>
          <a:endParaRPr lang="en-US"/>
        </a:p>
      </dgm:t>
    </dgm:pt>
    <dgm:pt modelId="{577E295F-A81C-4515-BCC2-EF970658ACE3}" type="sibTrans" cxnId="{DCDE0A94-6341-4812-9811-85D46771C364}">
      <dgm:prSet/>
      <dgm:spPr/>
      <dgm:t>
        <a:bodyPr/>
        <a:lstStyle/>
        <a:p>
          <a:endParaRPr lang="en-US"/>
        </a:p>
      </dgm:t>
    </dgm:pt>
    <dgm:pt modelId="{B81F49E0-D1AF-46E1-B5D9-35C7FB6AF7A6}">
      <dgm:prSet phldrT="[Text]"/>
      <dgm:spPr/>
      <dgm:t>
        <a:bodyPr/>
        <a:lstStyle/>
        <a:p>
          <a:r>
            <a:rPr lang="en-US" dirty="0"/>
            <a:t>CCI</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AAB57594-3B23-422E-A24E-A17007EF0BF4}">
      <dgm:prSet phldrT="[Text]"/>
      <dgm:spPr/>
      <dgm:t>
        <a:bodyPr/>
        <a:lstStyle/>
        <a:p>
          <a:r>
            <a:rPr lang="en-US" dirty="0"/>
            <a:t>Perkins</a:t>
          </a:r>
        </a:p>
      </dgm:t>
    </dgm:pt>
    <dgm:pt modelId="{D786A4DE-725C-433C-BC9B-6972972E3F66}" type="parTrans" cxnId="{2445F8F7-E5F9-49D4-8D2F-9C7A70EC82B9}">
      <dgm:prSet/>
      <dgm:spPr/>
      <dgm:t>
        <a:bodyPr/>
        <a:lstStyle/>
        <a:p>
          <a:endParaRPr lang="en-US"/>
        </a:p>
      </dgm:t>
    </dgm:pt>
    <dgm:pt modelId="{6B0B68CE-BD7F-4C78-BC8E-76DDCA8DB520}" type="sibTrans" cxnId="{2445F8F7-E5F9-49D4-8D2F-9C7A70EC82B9}">
      <dgm:prSet/>
      <dgm:spPr/>
      <dgm:t>
        <a:bodyPr/>
        <a:lstStyle/>
        <a:p>
          <a:endParaRPr lang="en-US"/>
        </a:p>
      </dgm:t>
    </dgm:pt>
    <dgm:pt modelId="{999B6407-013A-485F-8709-365C17EFDE49}">
      <dgm:prSet phldrT="[Text]"/>
      <dgm:spPr/>
      <dgm:t>
        <a:bodyPr/>
        <a:lstStyle/>
        <a:p>
          <a:r>
            <a:rPr lang="en-US" dirty="0"/>
            <a:t>CCI</a:t>
          </a:r>
        </a:p>
      </dgm:t>
    </dgm:pt>
    <dgm:pt modelId="{AA82848B-29AC-4DC2-A076-B033EF607D4A}" type="parTrans" cxnId="{C157C889-1953-4EE8-A7CC-9070DDBA2B31}">
      <dgm:prSet/>
      <dgm:spPr/>
      <dgm:t>
        <a:bodyPr/>
        <a:lstStyle/>
        <a:p>
          <a:endParaRPr lang="en-US"/>
        </a:p>
      </dgm:t>
    </dgm:pt>
    <dgm:pt modelId="{F87A66F8-A867-4E6B-B37B-84FE7BC47A50}" type="sibTrans" cxnId="{C157C889-1953-4EE8-A7CC-9070DDBA2B31}">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3">
        <dgm:presLayoutVars>
          <dgm:bulletEnabled val="1"/>
        </dgm:presLayoutVars>
      </dgm:prSet>
      <dgm:spPr/>
    </dgm:pt>
    <dgm:pt modelId="{70C02715-898B-4AA0-8455-2B88EDE7B3E7}" type="pres">
      <dgm:prSet presAssocID="{66FB1CBF-F257-44BC-8A97-10FFA4FCD4A9}" presName="ellipse2" presStyleLbl="vennNode1" presStyleIdx="1" presStyleCnt="3" custLinFactNeighborX="417" custLinFactNeighborY="-834">
        <dgm:presLayoutVars>
          <dgm:bulletEnabled val="1"/>
        </dgm:presLayoutVars>
      </dgm:prSet>
      <dgm:spPr/>
    </dgm:pt>
    <dgm:pt modelId="{6A577DF4-55AD-49B0-AB81-FBDCF1EF6B6A}" type="pres">
      <dgm:prSet presAssocID="{66FB1CBF-F257-44BC-8A97-10FFA4FCD4A9}" presName="ellipse3" presStyleLbl="vennNode1" presStyleIdx="2" presStyleCnt="3">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DCA51D26-DF27-4B6A-B065-36F210108C3E}" srcId="{F355208C-E6E1-42AD-91BD-81D1298C3F01}" destId="{AEDCCADA-68DA-4F9D-BAA0-32C5D4AA8CF6}" srcOrd="0" destOrd="0" parTransId="{8BB32B74-EE27-45DE-8F14-3C03A157239F}" sibTransId="{BEB1C9DF-6FA6-4187-9566-6C9A4EE375A1}"/>
    <dgm:cxn modelId="{46070227-7C93-4DC3-9278-844230B24630}" type="presOf" srcId="{723E2DDE-2958-4407-A38A-AEFE07FA47C4}" destId="{70C02715-898B-4AA0-8455-2B88EDE7B3E7}"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1" destOrd="0" parTransId="{E36568A8-21B2-432E-8C9E-B1023D7360AE}" sibTransId="{7CA5ACFD-49F5-4830-BD14-BCBA0ABA9666}"/>
    <dgm:cxn modelId="{4BCAC735-3E48-4AD8-BD4E-439513DF674B}" type="presOf" srcId="{999B6407-013A-485F-8709-365C17EFDE49}" destId="{6A577DF4-55AD-49B0-AB81-FBDCF1EF6B6A}" srcOrd="0" destOrd="2" presId="urn:microsoft.com/office/officeart/2005/8/layout/rings+Icon"/>
    <dgm:cxn modelId="{2995AE6B-B686-40FD-BB16-999C4A521AA1}" type="presOf" srcId="{6DCC177F-969E-462B-B8CB-9794DB0EB01B}" destId="{70C02715-898B-4AA0-8455-2B88EDE7B3E7}" srcOrd="0" destOrd="1" presId="urn:microsoft.com/office/officeart/2005/8/layout/rings+Icon"/>
    <dgm:cxn modelId="{1EAA926C-4301-4D5F-8124-6888450B7C81}" srcId="{66FB1CBF-F257-44BC-8A97-10FFA4FCD4A9}" destId="{95719C91-BC77-4667-BBE3-BB0937D72700}" srcOrd="2" destOrd="0" parTransId="{E157DE10-A527-4424-9AB4-1F773F8AAFB0}" sibTransId="{4D307477-324E-4A71-BA14-656759948775}"/>
    <dgm:cxn modelId="{8EB2F158-FCFF-4E2D-A7C5-C47D1013F3F5}" srcId="{66FB1CBF-F257-44BC-8A97-10FFA4FCD4A9}" destId="{723E2DDE-2958-4407-A38A-AEFE07FA47C4}" srcOrd="1" destOrd="0" parTransId="{8D9E79E4-1757-43E6-B172-347DDE166A30}" sibTransId="{07791EBE-7D5A-4B07-B669-BFA3AE3F533C}"/>
    <dgm:cxn modelId="{C157C889-1953-4EE8-A7CC-9070DDBA2B31}" srcId="{95719C91-BC77-4667-BBE3-BB0937D72700}" destId="{999B6407-013A-485F-8709-365C17EFDE49}" srcOrd="1" destOrd="0" parTransId="{AA82848B-29AC-4DC2-A076-B033EF607D4A}" sibTransId="{F87A66F8-A867-4E6B-B37B-84FE7BC47A50}"/>
    <dgm:cxn modelId="{DCDE0A94-6341-4812-9811-85D46771C364}" srcId="{723E2DDE-2958-4407-A38A-AEFE07FA47C4}" destId="{6DCC177F-969E-462B-B8CB-9794DB0EB01B}" srcOrd="0" destOrd="0" parTransId="{58210909-23E1-4A6D-8BB2-26D4EDAF1615}" sibTransId="{577E295F-A81C-4515-BCC2-EF970658ACE3}"/>
    <dgm:cxn modelId="{CF97D3A4-04FA-41B2-B00F-F821D68F872B}" type="presOf" srcId="{B81F49E0-D1AF-46E1-B5D9-35C7FB6AF7A6}" destId="{9BA29495-0766-41A3-8197-49B8EB89D48B}" srcOrd="0" destOrd="2" presId="urn:microsoft.com/office/officeart/2005/8/layout/rings+Icon"/>
    <dgm:cxn modelId="{2AE5B5B9-195A-4168-B07A-569404E7A380}" type="presOf" srcId="{AEDCCADA-68DA-4F9D-BAA0-32C5D4AA8CF6}" destId="{9BA29495-0766-41A3-8197-49B8EB89D48B}" srcOrd="0" destOrd="1" presId="urn:microsoft.com/office/officeart/2005/8/layout/rings+Icon"/>
    <dgm:cxn modelId="{55B458BD-9859-48E8-B422-149A340E6CCF}" type="presOf" srcId="{AAB57594-3B23-422E-A24E-A17007EF0BF4}" destId="{6A577DF4-55AD-49B0-AB81-FBDCF1EF6B6A}"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2445F8F7-E5F9-49D4-8D2F-9C7A70EC82B9}" srcId="{95719C91-BC77-4667-BBE3-BB0937D72700}" destId="{AAB57594-3B23-422E-A24E-A17007EF0BF4}" srcOrd="0" destOrd="0" parTransId="{D786A4DE-725C-433C-BC9B-6972972E3F66}" sibTransId="{6B0B68CE-BD7F-4C78-BC8E-76DDCA8DB520}"/>
    <dgm:cxn modelId="{01A094FE-5AB1-4654-81C7-A9E11FC2B536}" type="presOf" srcId="{95719C91-BC77-4667-BBE3-BB0937D72700}" destId="{6A577DF4-55AD-49B0-AB81-FBDCF1EF6B6A}"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16.5</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16.6</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Students with Disabilities - Student Services by Primary Disability (EOY4)</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Students with Disabilities - Student Services Student List (EOY4)</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479" custLinFactNeighborY="-2340"/>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16.9</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dirty="0"/>
            <a:t>Report 16.10</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Students with Disabilities Program Exit Count by Primary Disability (EOY4)</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Students with Disabilities Program Exit Student List (EOY4)</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17.3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17.4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Postsecondary Survey Outcome for SWDs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Postsecondary Survey Outcome for SWDs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000" b="1">
              <a:solidFill>
                <a:schemeClr val="bg1"/>
              </a:solidFill>
            </a:rPr>
            <a:t>Report 16.11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pPr>
            <a:buFont typeface="Arial" panose="020B0604020202020204" pitchFamily="34" charset="0"/>
            <a:buChar char="•"/>
          </a:pPr>
          <a:r>
            <a:rPr lang="en-US" sz="1000">
              <a:hlinkClick xmlns:r="http://schemas.openxmlformats.org/officeDocument/2006/relationships" r:id="rId1"/>
            </a:rPr>
            <a:t>Students with Disabilities – Annual Comparison Report (EOY 4)</a:t>
          </a:r>
          <a:endParaRPr lang="en-US" sz="100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2"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000" b="1">
              <a:solidFill>
                <a:schemeClr val="bg1"/>
              </a:solidFill>
            </a:rPr>
            <a:t>Report 16.12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r>
            <a:rPr lang="en-US" sz="1000" b="0" i="0">
              <a:hlinkClick xmlns:r="http://schemas.openxmlformats.org/officeDocument/2006/relationships" r:id="rId1"/>
            </a:rPr>
            <a:t>Students with Disabilities - Education Plan by Primary Disability (EOY 4)</a:t>
          </a:r>
          <a:endParaRPr lang="en-US" sz="1000" b="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9CEF66D7-F33E-0745-8E4E-745E1994F7BE}">
      <dgm:prSet custT="1"/>
      <dgm:spPr/>
      <dgm:t>
        <a:bodyPr/>
        <a:lstStyle/>
        <a:p>
          <a:r>
            <a:rPr lang="en-US" sz="1600"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A06E8D13-14E2-2B40-8D26-CA422F3E8541}">
      <dgm:prSet custT="1"/>
      <dgm:spPr/>
      <dgm:t>
        <a:bodyPr/>
        <a:lstStyle/>
        <a:p>
          <a:r>
            <a:rPr lang="en-US" sz="1600" dirty="0"/>
            <a:t>Registrars</a:t>
          </a:r>
        </a:p>
      </dgm:t>
    </dgm:pt>
    <dgm:pt modelId="{1417872F-AAD1-5C41-9545-F2400BD5D62B}" type="parTrans" cxnId="{559A3F2F-6E27-404E-8990-C494C0FCF71F}">
      <dgm:prSet/>
      <dgm:spPr/>
      <dgm:t>
        <a:bodyPr/>
        <a:lstStyle/>
        <a:p>
          <a:endParaRPr lang="en-US"/>
        </a:p>
      </dgm:t>
    </dgm:pt>
    <dgm:pt modelId="{A88624DD-4895-7340-8EF7-03A44BCEC228}" type="sibTrans" cxnId="{559A3F2F-6E27-404E-8990-C494C0FCF71F}">
      <dgm:prSet/>
      <dgm:spPr/>
      <dgm:t>
        <a:bodyPr/>
        <a:lstStyle/>
        <a:p>
          <a:endParaRPr lang="en-US"/>
        </a:p>
      </dgm:t>
    </dgm:pt>
    <dgm:pt modelId="{3338AF54-35F9-B44D-8229-C9E4CBAE84AC}">
      <dgm:prSet custT="1"/>
      <dgm:spPr/>
      <dgm:t>
        <a:bodyPr/>
        <a:lstStyle/>
        <a:p>
          <a:r>
            <a:rPr lang="en-US" sz="1600" dirty="0"/>
            <a:t>Program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custT="1"/>
      <dgm:spPr/>
      <dgm:t>
        <a:bodyPr/>
        <a:lstStyle/>
        <a:p>
          <a:r>
            <a:rPr lang="en-US" sz="1600" i="0" dirty="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custT="1"/>
      <dgm:spPr/>
      <dgm:t>
        <a:bodyPr/>
        <a:lstStyle/>
        <a:p>
          <a:r>
            <a:rPr lang="en-US" sz="1600"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custT="1"/>
      <dgm:spPr/>
      <dgm:t>
        <a:bodyPr/>
        <a:lstStyle/>
        <a:p>
          <a:r>
            <a:rPr lang="en-US" sz="1600"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Y="1203">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4" destOrd="0" parTransId="{E6CA58F4-F47C-3E47-A0F7-B322013348AF}" sibTransId="{4B53D93F-CA1B-C744-87FF-8A2BD69D812F}"/>
    <dgm:cxn modelId="{ABD6A909-C723-BD49-82EC-20419ABB237D}" srcId="{1BE9C294-65F6-CD4B-B340-6E77299D718E}" destId="{04A5DF7C-277A-3549-BAB7-9A39B99EC689}" srcOrd="3"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559A3F2F-6E27-404E-8990-C494C0FCF71F}" srcId="{1BE9C294-65F6-CD4B-B340-6E77299D718E}" destId="{A06E8D13-14E2-2B40-8D26-CA422F3E8541}" srcOrd="1" destOrd="0" parTransId="{1417872F-AAD1-5C41-9545-F2400BD5D62B}" sibTransId="{A88624DD-4895-7340-8EF7-03A44BCEC228}"/>
    <dgm:cxn modelId="{A0613732-6993-7D41-B2DC-1F12D17026FB}" type="presOf" srcId="{A06E8D13-14E2-2B40-8D26-CA422F3E8541}"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3" presId="urn:microsoft.com/office/officeart/2005/8/layout/hList1"/>
    <dgm:cxn modelId="{B84D2B94-0D2F-684D-B9F2-CE5526028F87}" type="presOf" srcId="{CB72D423-37E9-524E-83A5-8921024F62ED}"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4" presId="urn:microsoft.com/office/officeart/2005/8/layout/hList1"/>
    <dgm:cxn modelId="{6F4635DF-E048-3043-B493-C6DE7E5DBE88}" srcId="{1BE9C294-65F6-CD4B-B340-6E77299D718E}" destId="{CB72D423-37E9-524E-83A5-8921024F62ED}" srcOrd="5" destOrd="0" parTransId="{953FC234-3D3C-C140-AD54-B3189DBE5CD3}" sibTransId="{2970BDEB-0112-D74F-8CD5-A32E5BC9A3BB}"/>
    <dgm:cxn modelId="{78154DE3-F146-6F47-9C49-649D3E1BE3A5}" srcId="{1BE9C294-65F6-CD4B-B340-6E77299D718E}" destId="{3338AF54-35F9-B44D-8229-C9E4CBAE84AC}" srcOrd="2" destOrd="0" parTransId="{B5579EB2-386A-0C44-84AA-CADF18735566}" sibTransId="{DD7D88CD-25F4-C141-9D7A-BF5CCF51764D}"/>
    <dgm:cxn modelId="{E0D10DF9-B95D-2445-8A51-FCD3493569AE}" type="presOf" srcId="{3338AF54-35F9-B44D-8229-C9E4CBAE84AC}"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CEF66D7-F33E-0745-8E4E-745E1994F7BE}">
      <dgm:prSet custT="1"/>
      <dgm:spPr/>
      <dgm:t>
        <a:bodyPr/>
        <a:lstStyle/>
        <a:p>
          <a:r>
            <a:rPr lang="en-US" sz="1600" b="0" dirty="0"/>
            <a:t>Student Enrollment </a:t>
          </a:r>
          <a:r>
            <a:rPr lang="en-US" sz="1600" b="1" dirty="0"/>
            <a:t>(SENR)</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Files Submitted</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custT="1"/>
      <dgm:spPr/>
      <dgm:t>
        <a:bodyPr/>
        <a:lstStyle/>
        <a:p>
          <a:r>
            <a:rPr lang="en-US" sz="1600" b="0" dirty="0"/>
            <a:t>Course Completion </a:t>
          </a:r>
          <a:r>
            <a:rPr lang="en-US" sz="1600" b="1" dirty="0"/>
            <a:t>(CRSC)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custT="1"/>
      <dgm:spPr/>
      <dgm:t>
        <a:bodyPr/>
        <a:lstStyle/>
        <a:p>
          <a:r>
            <a:rPr lang="en-US" sz="1600" b="0" dirty="0"/>
            <a:t>Student </a:t>
          </a:r>
          <a:r>
            <a:rPr lang="en-US" sz="1600" b="0" dirty="0" err="1"/>
            <a:t>Crs</a:t>
          </a:r>
          <a:r>
            <a:rPr lang="en-US" sz="1600" b="0" dirty="0"/>
            <a:t>. Completion </a:t>
          </a:r>
          <a:r>
            <a:rPr lang="en-US" sz="1600" b="1" dirty="0"/>
            <a:t>(SCSC)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custT="1"/>
      <dgm:spPr/>
      <dgm:t>
        <a:bodyPr/>
        <a:lstStyle/>
        <a:p>
          <a:r>
            <a:rPr lang="en-US" sz="1600" b="0" dirty="0"/>
            <a:t>Student CTE </a:t>
          </a:r>
          <a:r>
            <a:rPr lang="en-US" sz="1600" b="1" dirty="0"/>
            <a:t>(SCTE)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391ABE3C-C97F-4D4B-9E80-B8B4840F5C58}">
      <dgm:prSet custT="1"/>
      <dgm:spPr/>
      <dgm:t>
        <a:bodyPr/>
        <a:lstStyle/>
        <a:p>
          <a:r>
            <a:rPr lang="en-US" sz="1600" b="0" dirty="0"/>
            <a:t>Work-based Learning </a:t>
          </a:r>
          <a:r>
            <a:rPr lang="en-US" sz="1600" b="1" dirty="0"/>
            <a:t>(WBLR)</a:t>
          </a:r>
        </a:p>
      </dgm:t>
    </dgm:pt>
    <dgm:pt modelId="{276FF0DD-9255-476E-8BFA-3B8C93EBEC40}" type="parTrans" cxnId="{3026B575-FE32-4C2B-9F6F-DE0A8F0419BC}">
      <dgm:prSet/>
      <dgm:spPr/>
      <dgm:t>
        <a:bodyPr/>
        <a:lstStyle/>
        <a:p>
          <a:endParaRPr lang="en-US"/>
        </a:p>
      </dgm:t>
    </dgm:pt>
    <dgm:pt modelId="{97CEF1B7-4AD1-4659-8D36-89CCE5EFF738}" type="sibTrans" cxnId="{3026B575-FE32-4C2B-9F6F-DE0A8F0419BC}">
      <dgm:prSet/>
      <dgm:spPr/>
      <dgm:t>
        <a:bodyPr/>
        <a:lstStyle/>
        <a:p>
          <a:endParaRPr lang="en-US"/>
        </a:p>
      </dgm:t>
    </dgm:pt>
    <dgm:pt modelId="{7929F471-3CE7-4840-8237-3D499F7B423C}">
      <dgm:prSet custT="1"/>
      <dgm:spPr/>
      <dgm:t>
        <a:bodyPr/>
        <a:lstStyle/>
        <a:p>
          <a:r>
            <a:rPr lang="en-US" sz="1600" b="0" dirty="0"/>
            <a:t>Staff Demographics </a:t>
          </a:r>
          <a:r>
            <a:rPr lang="en-US" sz="1600" b="1" dirty="0"/>
            <a:t>(SDEM)</a:t>
          </a:r>
        </a:p>
      </dgm:t>
    </dgm:pt>
    <dgm:pt modelId="{5C05B2BD-F4D9-40F3-A6C7-13682B76A0D6}" type="parTrans" cxnId="{8BB54279-D7FE-455C-8179-07DC20D80B92}">
      <dgm:prSet/>
      <dgm:spPr/>
      <dgm:t>
        <a:bodyPr/>
        <a:lstStyle/>
        <a:p>
          <a:endParaRPr lang="en-US"/>
        </a:p>
      </dgm:t>
    </dgm:pt>
    <dgm:pt modelId="{D835CAA3-8FF3-4F3A-8F4B-0FE0DAE6A645}" type="sibTrans" cxnId="{8BB54279-D7FE-455C-8179-07DC20D80B9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ScaleY="79467"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Y="-824">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3"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4" presId="urn:microsoft.com/office/officeart/2005/8/layout/hList1"/>
    <dgm:cxn modelId="{8C5B4E3C-7424-499F-AB78-D1EBE727CA3C}" type="presOf" srcId="{391ABE3C-C97F-4D4B-9E80-B8B4840F5C58}" destId="{E3E76491-8807-CA4F-8E4E-E290DDB1346B}" srcOrd="0" destOrd="5"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2" destOrd="0" parTransId="{D883CC8C-08FF-F447-A19D-6C6993762970}" sibTransId="{98623D33-1256-D742-8971-D8299209C7A9}"/>
    <dgm:cxn modelId="{3026B575-FE32-4C2B-9F6F-DE0A8F0419BC}" srcId="{1BE9C294-65F6-CD4B-B340-6E77299D718E}" destId="{391ABE3C-C97F-4D4B-9E80-B8B4840F5C58}" srcOrd="5" destOrd="0" parTransId="{276FF0DD-9255-476E-8BFA-3B8C93EBEC40}" sibTransId="{97CEF1B7-4AD1-4659-8D36-89CCE5EFF738}"/>
    <dgm:cxn modelId="{8BB54279-D7FE-455C-8179-07DC20D80B92}" srcId="{1BE9C294-65F6-CD4B-B340-6E77299D718E}" destId="{7929F471-3CE7-4840-8237-3D499F7B423C}" srcOrd="1" destOrd="0" parTransId="{5C05B2BD-F4D9-40F3-A6C7-13682B76A0D6}" sibTransId="{D835CAA3-8FF3-4F3A-8F4B-0FE0DAE6A645}"/>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4" destOrd="0" parTransId="{CC6ED332-9A82-DA4F-AE72-DDE58163C7EF}" sibTransId="{C9707E90-F3FA-3B4C-8E9A-65CDF3488C49}"/>
    <dgm:cxn modelId="{7168E2C9-25A0-7644-9090-6D09848860F6}" type="presOf" srcId="{ED54A681-10E2-9843-A913-D86CF283A578}" destId="{E3E76491-8807-CA4F-8E4E-E290DDB1346B}" srcOrd="0" destOrd="3" presId="urn:microsoft.com/office/officeart/2005/8/layout/hList1"/>
    <dgm:cxn modelId="{D1B441DF-9715-4979-93A4-8092B8C3329E}" type="presOf" srcId="{7929F471-3CE7-4840-8237-3D499F7B423C}" destId="{E3E76491-8807-CA4F-8E4E-E290DDB1346B}" srcOrd="0" destOrd="1" presId="urn:microsoft.com/office/officeart/2005/8/layout/hList1"/>
    <dgm:cxn modelId="{78DC77FD-33E6-7146-BCD9-E1CEC142E4D2}" type="presOf" srcId="{5F3893A4-2BC7-6141-AD41-9E558A7B3BB9}"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a:solidFill>
          <a:srgbClr val="FF715B"/>
        </a:solidFill>
        <a:effectLst>
          <a:outerShdw blurRad="63500" algn="ctr" rotWithShape="0">
            <a:prstClr val="black">
              <a:alpha val="40000"/>
            </a:prstClr>
          </a:outerShdw>
        </a:effectLst>
      </dgm:spPr>
      <dgm:t>
        <a:bodyPr/>
        <a:lstStyle/>
        <a:p>
          <a:r>
            <a:rPr lang="en-US"/>
            <a:t>Report 3.10</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a:solidFill>
          <a:schemeClr val="accent2"/>
        </a:solidFill>
        <a:effectLst>
          <a:outerShdw blurRad="63500" algn="ctr" rotWithShape="0">
            <a:prstClr val="black">
              <a:alpha val="40000"/>
            </a:prstClr>
          </a:outerShdw>
        </a:effectLst>
      </dgm:spPr>
      <dgm:t>
        <a:bodyPr/>
        <a:lstStyle/>
        <a:p>
          <a:r>
            <a:rPr lang="en-US"/>
            <a:t>Report 3.11</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7B1EE247-00B8-487D-8179-23D496335152}">
      <dgm:prSet/>
      <dgm:spPr>
        <a:ln>
          <a:solidFill>
            <a:srgbClr val="3DC1BD"/>
          </a:solidFill>
        </a:ln>
      </dgm:spPr>
      <dgm:t>
        <a:bodyPr/>
        <a:lstStyle/>
        <a:p>
          <a:r>
            <a:rPr lang="en-US" dirty="0">
              <a:hlinkClick xmlns:r="http://schemas.openxmlformats.org/officeDocument/2006/relationships" r:id="rId1"/>
            </a:rPr>
            <a:t>Course Sections Completed – Count by Content Area for Departmentalized Courses</a:t>
          </a:r>
          <a:endParaRPr lang="en-US"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013F0881-0E63-48FA-8AAD-64120E0EC7E5}">
      <dgm:prSet/>
      <dgm:spPr/>
      <dgm:t>
        <a:bodyPr/>
        <a:lstStyle/>
        <a:p>
          <a:r>
            <a:rPr lang="en-US">
              <a:hlinkClick xmlns:r="http://schemas.openxmlformats.org/officeDocument/2006/relationships" r:id="rId2"/>
            </a:rPr>
            <a:t>Course Sections Completed – Count and Details for Departmentalized Courses</a:t>
          </a:r>
          <a:endParaRPr lang="en-US"/>
        </a:p>
      </dgm:t>
    </dgm:pt>
    <dgm:pt modelId="{1156ACD0-E211-479E-BD50-C87151388930}" type="parTrans" cxnId="{5C183268-8AC6-4BD4-8509-EAF7F0CD3DDA}">
      <dgm:prSet/>
      <dgm:spPr/>
      <dgm:t>
        <a:bodyPr/>
        <a:lstStyle/>
        <a:p>
          <a:endParaRPr lang="en-US"/>
        </a:p>
      </dgm:t>
    </dgm:pt>
    <dgm:pt modelId="{9D51D219-4BBC-48BC-A59A-5CC931438395}" type="sibTrans" cxnId="{5C183268-8AC6-4BD4-8509-EAF7F0CD3DDA}">
      <dgm:prSet/>
      <dgm:spPr/>
      <dgm:t>
        <a:bodyPr/>
        <a:lstStyle/>
        <a:p>
          <a:endParaRPr lang="en-US"/>
        </a:p>
      </dgm:t>
    </dgm:pt>
    <dgm:pt modelId="{96AD65EF-5A08-4691-A3EC-63673CC1C577}">
      <dgm:prSet/>
      <dgm:spPr/>
      <dgm:t>
        <a:bodyPr/>
        <a:lstStyle/>
        <a:p>
          <a:r>
            <a:rPr lang="en-US">
              <a:hlinkClick xmlns:r="http://schemas.openxmlformats.org/officeDocument/2006/relationships" r:id="rId3"/>
            </a:rPr>
            <a:t>Course Sections Completed – Student List for Departmentalized Courses</a:t>
          </a:r>
          <a:endParaRPr lang="en-US"/>
        </a:p>
      </dgm:t>
    </dgm:pt>
    <dgm:pt modelId="{65F06A86-CD3B-463C-A706-F7CBE374D04C}" type="parTrans" cxnId="{A1688476-EB6A-427C-A0EC-300409B621C0}">
      <dgm:prSet/>
      <dgm:spPr/>
      <dgm:t>
        <a:bodyPr/>
        <a:lstStyle/>
        <a:p>
          <a:endParaRPr lang="en-US"/>
        </a:p>
      </dgm:t>
    </dgm:pt>
    <dgm:pt modelId="{E396F7B6-7407-45FD-BDE1-46E71EBB4338}" type="sibTrans" cxnId="{A1688476-EB6A-427C-A0EC-300409B621C0}">
      <dgm:prSet/>
      <dgm:spPr/>
      <dgm:t>
        <a:bodyPr/>
        <a:lstStyle/>
        <a:p>
          <a:endParaRPr lang="en-US"/>
        </a:p>
      </dgm:t>
    </dgm:pt>
    <dgm:pt modelId="{71B372AA-8FFD-47AE-98C5-AD3216B4AC1D}">
      <dgm:prSet/>
      <dgm:spPr/>
      <dgm:t>
        <a:bodyPr/>
        <a:lstStyle/>
        <a:p>
          <a:endParaRPr lang="en-US" dirty="0"/>
        </a:p>
      </dgm:t>
    </dgm:pt>
    <dgm:pt modelId="{B848277A-08C2-4A63-80F4-0F68F9CEEB1A}" type="parTrans" cxnId="{CD2DA567-A8D5-48A4-BD86-C68EDB834A5C}">
      <dgm:prSet/>
      <dgm:spPr/>
      <dgm:t>
        <a:bodyPr/>
        <a:lstStyle/>
        <a:p>
          <a:endParaRPr lang="en-US"/>
        </a:p>
      </dgm:t>
    </dgm:pt>
    <dgm:pt modelId="{967A1A1F-BF94-422B-BC88-491AB14F14A0}" type="sibTrans" cxnId="{CD2DA567-A8D5-48A4-BD86-C68EDB834A5C}">
      <dgm:prSet/>
      <dgm:spPr/>
      <dgm:t>
        <a:bodyPr/>
        <a:lstStyle/>
        <a:p>
          <a:endParaRPr lang="en-US"/>
        </a:p>
      </dgm:t>
    </dgm:pt>
    <dgm:pt modelId="{E73721C2-7B42-4621-8770-DB7E5C6128D4}">
      <dgm:prSet/>
      <dgm:spPr/>
      <dgm:t>
        <a:bodyPr/>
        <a:lstStyle/>
        <a:p>
          <a:endParaRPr lang="en-US"/>
        </a:p>
      </dgm:t>
    </dgm:pt>
    <dgm:pt modelId="{2ED05559-EE53-42C2-833D-A4AF1AAB3F98}" type="parTrans" cxnId="{771BAC3E-74D6-46FA-B95E-3396D87F2B67}">
      <dgm:prSet/>
      <dgm:spPr/>
      <dgm:t>
        <a:bodyPr/>
        <a:lstStyle/>
        <a:p>
          <a:endParaRPr lang="en-US"/>
        </a:p>
      </dgm:t>
    </dgm:pt>
    <dgm:pt modelId="{8557EC3E-8AF1-4C38-A71E-6A3DFBDD2D87}" type="sibTrans" cxnId="{771BAC3E-74D6-46FA-B95E-3396D87F2B67}">
      <dgm:prSet/>
      <dgm:spPr/>
      <dgm:t>
        <a:bodyPr/>
        <a:lstStyle/>
        <a:p>
          <a:endParaRPr lang="en-US"/>
        </a:p>
      </dgm:t>
    </dgm:pt>
    <dgm:pt modelId="{125BF390-1E1D-47CC-9DCD-CDB76520F5C2}">
      <dgm:prSet/>
      <dgm:spPr/>
      <dgm:t>
        <a:bodyPr/>
        <a:lstStyle/>
        <a:p>
          <a:endParaRPr lang="en-US"/>
        </a:p>
      </dgm:t>
    </dgm:pt>
    <dgm:pt modelId="{BF24C4BE-6DF2-4FCC-86B3-0F3D49292D68}" type="parTrans" cxnId="{1977BC77-E90A-4DC8-8C3C-30EA7B8DA025}">
      <dgm:prSet/>
      <dgm:spPr/>
      <dgm:t>
        <a:bodyPr/>
        <a:lstStyle/>
        <a:p>
          <a:endParaRPr lang="en-US"/>
        </a:p>
      </dgm:t>
    </dgm:pt>
    <dgm:pt modelId="{C5942DAD-77EB-4FFB-B840-8715F851B02F}" type="sibTrans" cxnId="{1977BC77-E90A-4DC8-8C3C-30EA7B8DA025}">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a:xfrm>
          <a:off x="78940" y="26572"/>
          <a:ext cx="1513928" cy="475200"/>
        </a:xfrm>
        <a:prstGeom prst="roundRect">
          <a:avLst>
            <a:gd name="adj" fmla="val 10000"/>
          </a:avLst>
        </a:prstGeom>
      </dgm:spPr>
    </dgm:pt>
    <dgm:pt modelId="{C667CE1B-53A2-4AFA-95A9-F9BE5EBD9521}" type="pres">
      <dgm:prSet presAssocID="{B9516B90-F720-467C-9D0A-343B150499FC}" presName="desTx" presStyleLbl="fgAcc1" presStyleIdx="0" presStyleCnt="3" custScaleX="126341" custScaleY="64479" custLinFactNeighborX="10786" custLinFactNeighborY="-15752">
        <dgm:presLayoutVars>
          <dgm:bulletEnabled val="1"/>
        </dgm:presLayoutVars>
      </dgm:prSet>
      <dgm:spPr/>
    </dgm:pt>
    <dgm:pt modelId="{00C6806D-34FE-4E93-8A2E-BC646CEB24B1}" type="pres">
      <dgm:prSet presAssocID="{0F8C27DA-6DC1-4259-A2A3-54F9208C20BB}" presName="sibTrans" presStyleLbl="sibTrans2D1" presStyleIdx="0" presStyleCnt="2" custScaleX="122432" custLinFactNeighborX="8877" custLinFactNeighborY="3973"/>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custScaleX="137427" custScaleY="68493" custLinFactNeighborX="2856" custLinFactNeighborY="-13593">
        <dgm:presLayoutVars>
          <dgm:bulletEnabled val="1"/>
        </dgm:presLayoutVars>
      </dgm:prSet>
      <dgm:spPr/>
    </dgm:pt>
    <dgm:pt modelId="{CD3ADB74-BDF5-45BD-8060-602268BDE1E4}" type="pres">
      <dgm:prSet presAssocID="{C0263583-3CD0-4D64-B33E-B5B1EA85CA93}" presName="sibTrans" presStyleLbl="sibTrans2D1" presStyleIdx="1" presStyleCnt="2" custLinFactNeighborX="-8352" custLinFactNeighborY="-15"/>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custScaleX="156900" custScaleY="54129" custLinFactNeighborX="1142" custLinFactNeighborY="-24415">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C81E2710-F8FB-478E-BF8A-B3DE2BEC2ACA}" type="presOf" srcId="{71B372AA-8FFD-47AE-98C5-AD3216B4AC1D}" destId="{C667CE1B-53A2-4AFA-95A9-F9BE5EBD9521}" srcOrd="0" destOrd="1"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771BAC3E-74D6-46FA-B95E-3396D87F2B67}" srcId="{618AB715-26CB-42F6-A400-AEBCED27021F}" destId="{E73721C2-7B42-4621-8770-DB7E5C6128D4}" srcOrd="1" destOrd="0" parTransId="{2ED05559-EE53-42C2-833D-A4AF1AAB3F98}" sibTransId="{8557EC3E-8AF1-4C38-A71E-6A3DFBDD2D87}"/>
    <dgm:cxn modelId="{2148595D-251A-4B0E-8A7F-BA92FB5F8B69}" type="presOf" srcId="{125BF390-1E1D-47CC-9DCD-CDB76520F5C2}" destId="{A7A61D85-2C7F-49D4-B79B-A797EF34FC6F}" srcOrd="0" destOrd="1" presId="urn:microsoft.com/office/officeart/2005/8/layout/process3"/>
    <dgm:cxn modelId="{FD349065-755C-4393-8CD6-FFA621109954}" type="presOf" srcId="{7B1EE247-00B8-487D-8179-23D496335152}" destId="{C667CE1B-53A2-4AFA-95A9-F9BE5EBD9521}" srcOrd="0" destOrd="0" presId="urn:microsoft.com/office/officeart/2005/8/layout/process3"/>
    <dgm:cxn modelId="{CD2DA567-A8D5-48A4-BD86-C68EDB834A5C}" srcId="{B9516B90-F720-467C-9D0A-343B150499FC}" destId="{71B372AA-8FFD-47AE-98C5-AD3216B4AC1D}" srcOrd="1" destOrd="0" parTransId="{B848277A-08C2-4A63-80F4-0F68F9CEEB1A}" sibTransId="{967A1A1F-BF94-422B-BC88-491AB14F14A0}"/>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1977BC77-E90A-4DC8-8C3C-30EA7B8DA025}" srcId="{6DCD60B3-D7B9-498F-A4C2-C56C296F24F7}" destId="{125BF390-1E1D-47CC-9DCD-CDB76520F5C2}" srcOrd="1" destOrd="0" parTransId="{BF24C4BE-6DF2-4FCC-86B3-0F3D49292D68}" sibTransId="{C5942DAD-77EB-4FFB-B840-8715F851B02F}"/>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11B55ED4-76D7-4705-A1F7-0FFC780FE406}" type="presOf" srcId="{E73721C2-7B42-4621-8770-DB7E5C6128D4}" destId="{0AD73FA7-AC78-4246-8DA1-CFE53596208B}" srcOrd="0" destOrd="1" presId="urn:microsoft.com/office/officeart/2005/8/layout/process3"/>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a:hlinkClick xmlns:r="http://schemas.openxmlformats.org/officeDocument/2006/relationships" r:id="rId1"/>
            </a:rPr>
            <a:t>Educational Options Course Completion – Student Count</a:t>
          </a:r>
          <a:r>
            <a:rPr lang="en-US"/>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523D914D-FDE6-4240-A8F3-718C7D2B88CB}">
      <dgm:prSet/>
      <dgm:spPr>
        <a:ln>
          <a:solidFill>
            <a:srgbClr val="37C0BB"/>
          </a:solidFill>
        </a:ln>
      </dgm:spPr>
      <dgm:t>
        <a:bodyPr/>
        <a:lstStyle/>
        <a:p>
          <a:endParaRPr lang="en-US"/>
        </a:p>
      </dgm:t>
    </dgm:pt>
    <dgm:pt modelId="{6ED3EE30-EA4C-4B0B-B093-FE4883607317}" type="parTrans" cxnId="{CE23FEE0-EC6A-49F3-96BA-339C125C6198}">
      <dgm:prSet/>
      <dgm:spPr/>
      <dgm:t>
        <a:bodyPr/>
        <a:lstStyle/>
        <a:p>
          <a:endParaRPr lang="en-US"/>
        </a:p>
      </dgm:t>
    </dgm:pt>
    <dgm:pt modelId="{5506F93E-D563-4DA6-8662-E53509810E0E}" type="sibTrans" cxnId="{CE23FEE0-EC6A-49F3-96BA-339C125C6198}">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dgm:spPr>
        <a:xfrm>
          <a:off x="1018" y="18095"/>
          <a:ext cx="1613970" cy="432000"/>
        </a:xfrm>
        <a:prstGeom prst="roundRect">
          <a:avLst>
            <a:gd name="adj" fmla="val 10000"/>
          </a:avLst>
        </a:prstGeom>
      </dgm:spPr>
    </dgm:pt>
    <dgm:pt modelId="{01A871B4-AA96-41F9-9854-6A16387FB0F9}" type="pres">
      <dgm:prSet presAssocID="{B9516B90-F720-467C-9D0A-343B150499FC}" presName="desTx" presStyleLbl="fgAcc1" presStyleIdx="0" presStyleCnt="1" custScaleX="130831" custLinFactNeighborX="63" custLinFactNeighborY="494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0A3AD-A4CD-4270-A862-E5A3D25973CD}">
      <dsp:nvSpPr>
        <dsp:cNvPr id="0" name=""/>
        <dsp:cNvSpPr/>
      </dsp:nvSpPr>
      <dsp:spPr>
        <a:xfrm>
          <a:off x="2650"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kern="1200"/>
            <a:t>EOY 1</a:t>
          </a:r>
        </a:p>
        <a:p>
          <a:pPr marL="0" lvl="0" indent="0" algn="ctr" defTabSz="1066800">
            <a:lnSpc>
              <a:spcPct val="100000"/>
            </a:lnSpc>
            <a:spcBef>
              <a:spcPct val="0"/>
            </a:spcBef>
            <a:spcAft>
              <a:spcPts val="0"/>
            </a:spcAft>
            <a:buNone/>
          </a:pPr>
          <a:r>
            <a:rPr lang="en-US" sz="1200" kern="1200"/>
            <a:t>July 1–June 30</a:t>
          </a:r>
        </a:p>
        <a:p>
          <a:pPr marL="0" lvl="0" indent="0" algn="ctr" defTabSz="1066800">
            <a:lnSpc>
              <a:spcPct val="100000"/>
            </a:lnSpc>
            <a:spcBef>
              <a:spcPct val="0"/>
            </a:spcBef>
            <a:spcAft>
              <a:spcPts val="0"/>
            </a:spcAft>
            <a:buNone/>
          </a:pPr>
          <a:r>
            <a:rPr lang="en-US" sz="1200" kern="1200">
              <a:solidFill>
                <a:srgbClr val="42C1BD"/>
              </a:solidFill>
            </a:rPr>
            <a:t>Grades 7-12</a:t>
          </a:r>
          <a:endParaRPr lang="en-US" sz="1200" kern="1200" dirty="0">
            <a:solidFill>
              <a:srgbClr val="42C1BD"/>
            </a:solidFill>
          </a:endParaRPr>
        </a:p>
      </dsp:txBody>
      <dsp:txXfrm>
        <a:off x="2650" y="0"/>
        <a:ext cx="2601117" cy="1531620"/>
      </dsp:txXfrm>
    </dsp:sp>
    <dsp:sp modelId="{984E36E6-FCC6-403D-9C23-8985CE6615E6}">
      <dsp:nvSpPr>
        <dsp:cNvPr id="0" name=""/>
        <dsp:cNvSpPr/>
      </dsp:nvSpPr>
      <dsp:spPr>
        <a:xfrm>
          <a:off x="230862" y="1532056"/>
          <a:ext cx="208089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Course completion</a:t>
          </a:r>
          <a:endParaRPr lang="en-US" sz="1200" b="1" kern="1200" dirty="0">
            <a:solidFill>
              <a:schemeClr val="bg1"/>
            </a:solidFill>
            <a:latin typeface="Arial" panose="020B0604020202020204" pitchFamily="34" charset="0"/>
            <a:cs typeface="Arial" panose="020B0604020202020204" pitchFamily="34" charset="0"/>
          </a:endParaRPr>
        </a:p>
        <a:p>
          <a:pPr marL="114300" lvl="1" indent="-114300" algn="ctr" defTabSz="533400">
            <a:lnSpc>
              <a:spcPct val="90000"/>
            </a:lnSpc>
            <a:spcBef>
              <a:spcPct val="0"/>
            </a:spcBef>
            <a:spcAft>
              <a:spcPct val="15000"/>
            </a:spcAft>
            <a:buChar char="•"/>
          </a:pPr>
          <a:r>
            <a:rPr lang="en-US" sz="1200" b="1" i="1" kern="1200" dirty="0">
              <a:solidFill>
                <a:schemeClr val="bg1"/>
              </a:solidFill>
              <a:latin typeface="Arial" panose="020B0604020202020204" pitchFamily="34" charset="0"/>
              <a:cs typeface="Arial" panose="020B0604020202020204" pitchFamily="34" charset="0"/>
            </a:rPr>
            <a:t>Carnegie Units</a:t>
          </a:r>
        </a:p>
        <a:p>
          <a:pPr marL="114300" lvl="1" indent="-114300" algn="ctr" defTabSz="533400">
            <a:lnSpc>
              <a:spcPct val="90000"/>
            </a:lnSpc>
            <a:spcBef>
              <a:spcPct val="0"/>
            </a:spcBef>
            <a:spcAft>
              <a:spcPct val="15000"/>
            </a:spcAft>
            <a:buChar char="•"/>
          </a:pPr>
          <a:r>
            <a:rPr lang="en-US" sz="1200" b="1" i="1" kern="1200" dirty="0">
              <a:solidFill>
                <a:schemeClr val="bg1"/>
              </a:solidFill>
              <a:latin typeface="Arial" panose="020B0604020202020204" pitchFamily="34" charset="0"/>
              <a:cs typeface="Arial" panose="020B0604020202020204" pitchFamily="34" charset="0"/>
            </a:rPr>
            <a:t>College Credit</a:t>
          </a:r>
        </a:p>
        <a:p>
          <a:pPr marL="114300" lvl="1" indent="-114300" algn="ctr" defTabSz="533400">
            <a:lnSpc>
              <a:spcPct val="90000"/>
            </a:lnSpc>
            <a:spcBef>
              <a:spcPct val="0"/>
            </a:spcBef>
            <a:spcAft>
              <a:spcPct val="15000"/>
            </a:spcAft>
            <a:buChar char="•"/>
          </a:pPr>
          <a:r>
            <a:rPr lang="en-US" sz="1200" b="1" i="1" kern="1200" dirty="0">
              <a:solidFill>
                <a:schemeClr val="bg1"/>
              </a:solidFill>
              <a:latin typeface="Arial" panose="020B0604020202020204" pitchFamily="34" charset="0"/>
              <a:cs typeface="Arial" panose="020B0604020202020204" pitchFamily="34" charset="0"/>
            </a:rPr>
            <a:t>Leadership/Military Science</a:t>
          </a:r>
        </a:p>
      </dsp:txBody>
      <dsp:txXfrm>
        <a:off x="260239" y="1561433"/>
        <a:ext cx="2022140" cy="944252"/>
      </dsp:txXfrm>
    </dsp:sp>
    <dsp:sp modelId="{59F622B9-36AA-4CBA-8F16-FEFE92BEC7D3}">
      <dsp:nvSpPr>
        <dsp:cNvPr id="0" name=""/>
        <dsp:cNvSpPr/>
      </dsp:nvSpPr>
      <dsp:spPr>
        <a:xfrm>
          <a:off x="262762" y="2689371"/>
          <a:ext cx="208089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CTE participants and completers (Perkins Report)</a:t>
          </a:r>
          <a:endParaRPr lang="en-US" sz="1200" b="1" kern="1200" dirty="0">
            <a:solidFill>
              <a:schemeClr val="bg1"/>
            </a:solidFill>
            <a:latin typeface="Arial" panose="020B0604020202020204" pitchFamily="34" charset="0"/>
            <a:cs typeface="Arial" panose="020B0604020202020204" pitchFamily="34" charset="0"/>
          </a:endParaRPr>
        </a:p>
      </dsp:txBody>
      <dsp:txXfrm>
        <a:off x="292139" y="2718748"/>
        <a:ext cx="2022140" cy="944252"/>
      </dsp:txXfrm>
    </dsp:sp>
    <dsp:sp modelId="{9F0FC08E-1F66-244F-8170-860D1AF617CF}">
      <dsp:nvSpPr>
        <dsp:cNvPr id="0" name=""/>
        <dsp:cNvSpPr/>
      </dsp:nvSpPr>
      <dsp:spPr>
        <a:xfrm>
          <a:off x="262762" y="3846687"/>
          <a:ext cx="2080894" cy="100300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Work-Based Learning</a:t>
          </a:r>
        </a:p>
      </dsp:txBody>
      <dsp:txXfrm>
        <a:off x="292139" y="3876064"/>
        <a:ext cx="2022140" cy="944252"/>
      </dsp:txXfrm>
    </dsp:sp>
    <dsp:sp modelId="{BE5A2188-BBCE-4972-9F52-2C8F5AE3B57F}">
      <dsp:nvSpPr>
        <dsp:cNvPr id="0" name=""/>
        <dsp:cNvSpPr/>
      </dsp:nvSpPr>
      <dsp:spPr>
        <a:xfrm>
          <a:off x="2798852"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b="0" i="0" u="none" kern="1200" dirty="0"/>
            <a:t>EOY 2</a:t>
          </a:r>
        </a:p>
        <a:p>
          <a:pPr marL="0" lvl="0" indent="0" algn="ctr" defTabSz="1066800">
            <a:lnSpc>
              <a:spcPct val="100000"/>
            </a:lnSpc>
            <a:spcBef>
              <a:spcPct val="0"/>
            </a:spcBef>
            <a:spcAft>
              <a:spcPts val="0"/>
            </a:spcAft>
            <a:buNone/>
          </a:pPr>
          <a:r>
            <a:rPr lang="en-US" sz="1400" b="0" i="0" u="none" kern="1200" dirty="0"/>
            <a:t> </a:t>
          </a:r>
          <a:r>
            <a:rPr lang="en-US" sz="1200" kern="1200" dirty="0"/>
            <a:t>July 1–June 30</a:t>
          </a:r>
        </a:p>
      </dsp:txBody>
      <dsp:txXfrm>
        <a:off x="2798852" y="0"/>
        <a:ext cx="2601117" cy="1531620"/>
      </dsp:txXfrm>
    </dsp:sp>
    <dsp:sp modelId="{E0584857-0D0E-4CE8-9FE5-B50BF2E7F84E}">
      <dsp:nvSpPr>
        <dsp:cNvPr id="0" name=""/>
        <dsp:cNvSpPr/>
      </dsp:nvSpPr>
      <dsp:spPr>
        <a:xfrm>
          <a:off x="3058964" y="1531620"/>
          <a:ext cx="2080894" cy="3318510"/>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Program</a:t>
          </a:r>
        </a:p>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Participation </a:t>
          </a:r>
          <a:endParaRPr lang="en-US" sz="1200" b="1" kern="1200" dirty="0">
            <a:solidFill>
              <a:schemeClr val="bg1"/>
            </a:solidFill>
            <a:latin typeface="Arial" panose="020B0604020202020204" pitchFamily="34" charset="0"/>
            <a:cs typeface="Arial" panose="020B0604020202020204" pitchFamily="34" charset="0"/>
          </a:endParaRPr>
        </a:p>
      </dsp:txBody>
      <dsp:txXfrm>
        <a:off x="3119911" y="1592567"/>
        <a:ext cx="1959000" cy="3196616"/>
      </dsp:txXfrm>
    </dsp:sp>
    <dsp:sp modelId="{B1E82609-C3D5-4CD6-AD76-D0F5E866AB17}">
      <dsp:nvSpPr>
        <dsp:cNvPr id="0" name=""/>
        <dsp:cNvSpPr/>
      </dsp:nvSpPr>
      <dsp:spPr>
        <a:xfrm>
          <a:off x="5669992"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dirty="0"/>
            <a:t>EOY 3</a:t>
          </a:r>
        </a:p>
        <a:p>
          <a:pPr marL="0" lvl="0" indent="0" algn="ctr" defTabSz="1066800">
            <a:lnSpc>
              <a:spcPct val="90000"/>
            </a:lnSpc>
            <a:spcBef>
              <a:spcPct val="0"/>
            </a:spcBef>
            <a:spcAft>
              <a:spcPts val="600"/>
            </a:spcAft>
            <a:buNone/>
          </a:pPr>
          <a:r>
            <a:rPr lang="en-US" sz="1200" kern="1200" dirty="0"/>
            <a:t>July 1–June 30</a:t>
          </a:r>
          <a:endParaRPr lang="en-US" sz="1200" b="0" i="0" u="none" kern="1200" dirty="0"/>
        </a:p>
      </dsp:txBody>
      <dsp:txXfrm>
        <a:off x="5669992" y="0"/>
        <a:ext cx="2601117" cy="1531620"/>
      </dsp:txXfrm>
    </dsp:sp>
    <dsp:sp modelId="{70E7E48E-2265-45D3-97D2-92FADA8EED0F}">
      <dsp:nvSpPr>
        <dsp:cNvPr id="0" name=""/>
        <dsp:cNvSpPr/>
      </dsp:nvSpPr>
      <dsp:spPr>
        <a:xfrm>
          <a:off x="5844532" y="2067995"/>
          <a:ext cx="2080894" cy="409778"/>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Student Behavioral Incidents</a:t>
          </a:r>
          <a:endParaRPr lang="en-US" sz="1200" b="1" kern="1200" dirty="0">
            <a:solidFill>
              <a:schemeClr val="bg1"/>
            </a:solidFill>
            <a:latin typeface="Arial" panose="020B0604020202020204" pitchFamily="34" charset="0"/>
            <a:cs typeface="Arial" panose="020B0604020202020204" pitchFamily="34" charset="0"/>
          </a:endParaRPr>
        </a:p>
      </dsp:txBody>
      <dsp:txXfrm>
        <a:off x="5856534" y="2079997"/>
        <a:ext cx="2056890" cy="385774"/>
      </dsp:txXfrm>
    </dsp:sp>
    <dsp:sp modelId="{B7B1D589-2E89-4DBD-990D-FD47AC30A94C}">
      <dsp:nvSpPr>
        <dsp:cNvPr id="0" name=""/>
        <dsp:cNvSpPr/>
      </dsp:nvSpPr>
      <dsp:spPr>
        <a:xfrm>
          <a:off x="5876432" y="2624237"/>
          <a:ext cx="2080894" cy="626814"/>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Student Absence Summary</a:t>
          </a:r>
        </a:p>
      </dsp:txBody>
      <dsp:txXfrm>
        <a:off x="5894791" y="2642596"/>
        <a:ext cx="2044176" cy="590096"/>
      </dsp:txXfrm>
    </dsp:sp>
    <dsp:sp modelId="{F7FAB534-63C0-E443-896F-D1CB64786131}">
      <dsp:nvSpPr>
        <dsp:cNvPr id="0" name=""/>
        <dsp:cNvSpPr/>
      </dsp:nvSpPr>
      <dsp:spPr>
        <a:xfrm>
          <a:off x="5833899" y="3367578"/>
          <a:ext cx="2080894"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Grads and Completers</a:t>
          </a:r>
          <a:endParaRPr lang="en-US" sz="1200" b="1" i="0" u="none" kern="1200" dirty="0">
            <a:solidFill>
              <a:schemeClr val="bg1"/>
            </a:solidFill>
            <a:latin typeface="Arial" panose="020B0604020202020204" pitchFamily="34" charset="0"/>
            <a:cs typeface="Arial" panose="020B0604020202020204" pitchFamily="34" charset="0"/>
          </a:endParaRPr>
        </a:p>
      </dsp:txBody>
      <dsp:txXfrm>
        <a:off x="5849489" y="3383168"/>
        <a:ext cx="2049714" cy="501110"/>
      </dsp:txXfrm>
    </dsp:sp>
    <dsp:sp modelId="{746DD393-AB3B-40F8-80DA-BCA4A30B9F26}">
      <dsp:nvSpPr>
        <dsp:cNvPr id="0" name=""/>
        <dsp:cNvSpPr/>
      </dsp:nvSpPr>
      <dsp:spPr>
        <a:xfrm>
          <a:off x="5855166" y="3993310"/>
          <a:ext cx="2080894"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Homeless Program</a:t>
          </a:r>
        </a:p>
      </dsp:txBody>
      <dsp:txXfrm>
        <a:off x="5870756" y="4008900"/>
        <a:ext cx="2049714" cy="501110"/>
      </dsp:txXfrm>
    </dsp:sp>
    <dsp:sp modelId="{B56FF270-1941-A14E-A40C-FBA2BF05BBEB}">
      <dsp:nvSpPr>
        <dsp:cNvPr id="0" name=""/>
        <dsp:cNvSpPr/>
      </dsp:nvSpPr>
      <dsp:spPr>
        <a:xfrm>
          <a:off x="5823266" y="4642126"/>
          <a:ext cx="2080894" cy="274528"/>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RFEP</a:t>
          </a:r>
        </a:p>
      </dsp:txBody>
      <dsp:txXfrm>
        <a:off x="5831307" y="4650167"/>
        <a:ext cx="2064812" cy="258446"/>
      </dsp:txXfrm>
    </dsp:sp>
    <dsp:sp modelId="{BCAEB101-6B57-2847-930F-2DB65BA715CB}">
      <dsp:nvSpPr>
        <dsp:cNvPr id="0" name=""/>
        <dsp:cNvSpPr/>
      </dsp:nvSpPr>
      <dsp:spPr>
        <a:xfrm>
          <a:off x="5855166" y="1393458"/>
          <a:ext cx="2080894"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Cumulative Enrollment</a:t>
          </a:r>
        </a:p>
      </dsp:txBody>
      <dsp:txXfrm>
        <a:off x="5870756" y="1409048"/>
        <a:ext cx="2049714" cy="501110"/>
      </dsp:txXfrm>
    </dsp:sp>
    <dsp:sp modelId="{F055861F-AA59-4BCD-A6D0-320F1154DD12}">
      <dsp:nvSpPr>
        <dsp:cNvPr id="0" name=""/>
        <dsp:cNvSpPr/>
      </dsp:nvSpPr>
      <dsp:spPr>
        <a:xfrm>
          <a:off x="8391256" y="0"/>
          <a:ext cx="260111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a:t>EOY 4</a:t>
          </a:r>
        </a:p>
        <a:p>
          <a:pPr marL="0" lvl="0" indent="0" algn="ctr" defTabSz="1066800">
            <a:lnSpc>
              <a:spcPct val="90000"/>
            </a:lnSpc>
            <a:spcBef>
              <a:spcPct val="0"/>
            </a:spcBef>
            <a:spcAft>
              <a:spcPct val="35000"/>
            </a:spcAft>
            <a:buNone/>
          </a:pPr>
          <a:r>
            <a:rPr lang="en-US" sz="1200" kern="1200"/>
            <a:t>July 1–June 30</a:t>
          </a:r>
          <a:endParaRPr lang="en-US" sz="1200" b="1" i="0" u="none"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8391256" y="0"/>
        <a:ext cx="2601117" cy="1531620"/>
      </dsp:txXfrm>
    </dsp:sp>
    <dsp:sp modelId="{05E1A145-AD7C-40EA-BE77-77755BA2C7EB}">
      <dsp:nvSpPr>
        <dsp:cNvPr id="0" name=""/>
        <dsp:cNvSpPr/>
      </dsp:nvSpPr>
      <dsp:spPr>
        <a:xfrm>
          <a:off x="8651368" y="1532585"/>
          <a:ext cx="2080894"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solidFill>
                <a:schemeClr val="bg1"/>
              </a:solidFill>
              <a:latin typeface="Arial" panose="020B0604020202020204" pitchFamily="34" charset="0"/>
              <a:cs typeface="Arial" panose="020B0604020202020204" pitchFamily="34" charset="0"/>
            </a:rPr>
            <a:t>SWD Status</a:t>
          </a:r>
        </a:p>
      </dsp:txBody>
      <dsp:txXfrm>
        <a:off x="8668667" y="1549884"/>
        <a:ext cx="2046296" cy="556025"/>
      </dsp:txXfrm>
    </dsp:sp>
    <dsp:sp modelId="{6F002E86-922D-438C-AC76-E1C34D811CAB}">
      <dsp:nvSpPr>
        <dsp:cNvPr id="0" name=""/>
        <dsp:cNvSpPr/>
      </dsp:nvSpPr>
      <dsp:spPr>
        <a:xfrm>
          <a:off x="8651368" y="2214074"/>
          <a:ext cx="2080894" cy="59062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SWD Plans</a:t>
          </a:r>
        </a:p>
      </dsp:txBody>
      <dsp:txXfrm>
        <a:off x="8668667" y="2231373"/>
        <a:ext cx="2046296" cy="556025"/>
      </dsp:txXfrm>
    </dsp:sp>
    <dsp:sp modelId="{A935A600-5886-4F4F-909B-067D47BC13A0}">
      <dsp:nvSpPr>
        <dsp:cNvPr id="0" name=""/>
        <dsp:cNvSpPr/>
      </dsp:nvSpPr>
      <dsp:spPr>
        <a:xfrm>
          <a:off x="8651368" y="2895563"/>
          <a:ext cx="2080894" cy="59062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SWD Meetings</a:t>
          </a:r>
        </a:p>
      </dsp:txBody>
      <dsp:txXfrm>
        <a:off x="8668667" y="2912862"/>
        <a:ext cx="2046296" cy="556025"/>
      </dsp:txXfrm>
    </dsp:sp>
    <dsp:sp modelId="{27069AFF-88E1-4EB9-B9BE-5E19BE05E521}">
      <dsp:nvSpPr>
        <dsp:cNvPr id="0" name=""/>
        <dsp:cNvSpPr/>
      </dsp:nvSpPr>
      <dsp:spPr>
        <a:xfrm>
          <a:off x="8651368" y="3577051"/>
          <a:ext cx="2080894"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SWD Services</a:t>
          </a:r>
          <a:br>
            <a:rPr lang="en-US" sz="1200" b="1" i="0" u="none" kern="1200" dirty="0">
              <a:solidFill>
                <a:schemeClr val="bg1"/>
              </a:solidFill>
              <a:latin typeface="Arial" panose="020B0604020202020204" pitchFamily="34" charset="0"/>
              <a:cs typeface="Arial" panose="020B0604020202020204" pitchFamily="34" charset="0"/>
            </a:rPr>
          </a:br>
          <a:r>
            <a:rPr lang="en-US" sz="1200" b="0" i="1" u="none" kern="1200" dirty="0">
              <a:solidFill>
                <a:schemeClr val="bg1"/>
              </a:solidFill>
              <a:latin typeface="Arial" panose="020B0604020202020204" pitchFamily="34" charset="0"/>
              <a:cs typeface="Arial" panose="020B0604020202020204" pitchFamily="34" charset="0"/>
            </a:rPr>
            <a:t>(Not Collected AY23-24)</a:t>
          </a:r>
        </a:p>
      </dsp:txBody>
      <dsp:txXfrm>
        <a:off x="8668667" y="3594350"/>
        <a:ext cx="2046296" cy="556025"/>
      </dsp:txXfrm>
    </dsp:sp>
    <dsp:sp modelId="{F1B2665C-682A-4F71-ACE5-146F28EF34E5}">
      <dsp:nvSpPr>
        <dsp:cNvPr id="0" name=""/>
        <dsp:cNvSpPr/>
      </dsp:nvSpPr>
      <dsp:spPr>
        <a:xfrm>
          <a:off x="8651368" y="4258540"/>
          <a:ext cx="2080894"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PSTS for SPED</a:t>
          </a:r>
          <a:endParaRPr lang="en-US" sz="1200" b="1" i="0" u="none" kern="1200" dirty="0">
            <a:solidFill>
              <a:schemeClr val="bg1"/>
            </a:solidFill>
            <a:latin typeface="Arial" panose="020B0604020202020204" pitchFamily="34" charset="0"/>
            <a:cs typeface="Arial" panose="020B0604020202020204" pitchFamily="34" charset="0"/>
          </a:endParaRPr>
        </a:p>
      </dsp:txBody>
      <dsp:txXfrm>
        <a:off x="8668667" y="4275839"/>
        <a:ext cx="2046296" cy="5560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1324463" y="0"/>
          <a:ext cx="2464928"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Program</a:t>
          </a:r>
        </a:p>
        <a:p>
          <a:pPr marL="228600" lvl="1" indent="-228600" algn="l" defTabSz="977900">
            <a:lnSpc>
              <a:spcPct val="90000"/>
            </a:lnSpc>
            <a:spcBef>
              <a:spcPct val="0"/>
            </a:spcBef>
            <a:spcAft>
              <a:spcPct val="15000"/>
            </a:spcAft>
            <a:buChar char="•"/>
          </a:pPr>
          <a:r>
            <a:rPr lang="en-US" sz="2200" kern="1200" dirty="0"/>
            <a:t>Student subgroups</a:t>
          </a:r>
        </a:p>
      </dsp:txBody>
      <dsp:txXfrm>
        <a:off x="1685443" y="361006"/>
        <a:ext cx="1742968" cy="1743089"/>
      </dsp:txXfrm>
    </dsp:sp>
    <dsp:sp modelId="{70C02715-898B-4AA0-8455-2B88EDE7B3E7}">
      <dsp:nvSpPr>
        <dsp:cNvPr id="0" name=""/>
        <dsp:cNvSpPr/>
      </dsp:nvSpPr>
      <dsp:spPr>
        <a:xfrm>
          <a:off x="2603422" y="1623527"/>
          <a:ext cx="2464928"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CARS</a:t>
          </a:r>
          <a:endParaRPr lang="en-US" sz="1800" kern="1200" dirty="0"/>
        </a:p>
        <a:p>
          <a:pPr marL="228600" lvl="1" indent="-228600" algn="l" defTabSz="889000">
            <a:lnSpc>
              <a:spcPct val="90000"/>
            </a:lnSpc>
            <a:spcBef>
              <a:spcPct val="0"/>
            </a:spcBef>
            <a:spcAft>
              <a:spcPct val="15000"/>
            </a:spcAft>
            <a:buChar char="•"/>
          </a:pPr>
          <a:r>
            <a:rPr lang="en-US" sz="2000" kern="1200"/>
            <a:t>Schoolwide </a:t>
          </a:r>
          <a:r>
            <a:rPr lang="en-US" sz="2000" kern="1200" dirty="0"/>
            <a:t>programs</a:t>
          </a:r>
          <a:endParaRPr lang="en-US" sz="1800" kern="1200" dirty="0"/>
        </a:p>
      </dsp:txBody>
      <dsp:txXfrm>
        <a:off x="2964402" y="1984533"/>
        <a:ext cx="1742968" cy="17430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704"/>
          <a:ext cx="47669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Staff Involved with Submission</a:t>
          </a:r>
        </a:p>
      </dsp:txBody>
      <dsp:txXfrm>
        <a:off x="0" y="9704"/>
        <a:ext cx="4766983" cy="547200"/>
      </dsp:txXfrm>
    </dsp:sp>
    <dsp:sp modelId="{E3E76491-8807-CA4F-8E4E-E290DDB1346B}">
      <dsp:nvSpPr>
        <dsp:cNvPr id="0" name=""/>
        <dsp:cNvSpPr/>
      </dsp:nvSpPr>
      <dsp:spPr>
        <a:xfrm>
          <a:off x="0" y="556904"/>
          <a:ext cx="4766983" cy="1434262"/>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Site Staff</a:t>
          </a:r>
        </a:p>
        <a:p>
          <a:pPr marL="171450" lvl="1" indent="-171450" algn="l" defTabSz="844550">
            <a:lnSpc>
              <a:spcPct val="90000"/>
            </a:lnSpc>
            <a:spcBef>
              <a:spcPct val="0"/>
            </a:spcBef>
            <a:spcAft>
              <a:spcPct val="15000"/>
            </a:spcAft>
            <a:buChar char="•"/>
          </a:pPr>
          <a:r>
            <a:rPr lang="en-US" sz="1900" kern="1200" dirty="0"/>
            <a:t>Program staff</a:t>
          </a:r>
        </a:p>
        <a:p>
          <a:pPr marL="171450" lvl="1" indent="-171450" algn="l" defTabSz="844550">
            <a:lnSpc>
              <a:spcPct val="90000"/>
            </a:lnSpc>
            <a:spcBef>
              <a:spcPct val="0"/>
            </a:spcBef>
            <a:spcAft>
              <a:spcPct val="15000"/>
            </a:spcAft>
            <a:buChar char="•"/>
          </a:pPr>
          <a:r>
            <a:rPr lang="en-US" sz="1900" kern="1200" dirty="0"/>
            <a:t>Site Administrators</a:t>
          </a:r>
        </a:p>
        <a:p>
          <a:pPr marL="171450" lvl="1" indent="-171450" algn="l" defTabSz="844550">
            <a:lnSpc>
              <a:spcPct val="90000"/>
            </a:lnSpc>
            <a:spcBef>
              <a:spcPct val="0"/>
            </a:spcBef>
            <a:spcAft>
              <a:spcPct val="15000"/>
            </a:spcAft>
            <a:buChar char="•"/>
          </a:pPr>
          <a:r>
            <a:rPr lang="en-US" sz="1900" kern="1200" dirty="0"/>
            <a:t>Student System Support Staff</a:t>
          </a:r>
        </a:p>
      </dsp:txBody>
      <dsp:txXfrm>
        <a:off x="0" y="556904"/>
        <a:ext cx="4766983" cy="14342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0" y="0"/>
          <a:ext cx="4766983" cy="419436"/>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dirty="0"/>
            <a:t>Files Submitted</a:t>
          </a:r>
        </a:p>
      </dsp:txBody>
      <dsp:txXfrm>
        <a:off x="0" y="0"/>
        <a:ext cx="4766983" cy="419436"/>
      </dsp:txXfrm>
    </dsp:sp>
    <dsp:sp modelId="{E4306441-07D9-2A45-BB70-402DDA20986F}">
      <dsp:nvSpPr>
        <dsp:cNvPr id="0" name=""/>
        <dsp:cNvSpPr/>
      </dsp:nvSpPr>
      <dsp:spPr>
        <a:xfrm>
          <a:off x="0" y="429679"/>
          <a:ext cx="4766983" cy="52154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t>STUDENT PROGRAM (SPRG)</a:t>
          </a:r>
        </a:p>
      </dsp:txBody>
      <dsp:txXfrm>
        <a:off x="0" y="429679"/>
        <a:ext cx="4766983" cy="52154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0" y="0"/>
          <a:ext cx="4766983" cy="419436"/>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dirty="0"/>
            <a:t>External Data</a:t>
          </a:r>
        </a:p>
      </dsp:txBody>
      <dsp:txXfrm>
        <a:off x="0" y="0"/>
        <a:ext cx="4766983" cy="419436"/>
      </dsp:txXfrm>
    </dsp:sp>
    <dsp:sp modelId="{E4306441-07D9-2A45-BB70-402DDA20986F}">
      <dsp:nvSpPr>
        <dsp:cNvPr id="0" name=""/>
        <dsp:cNvSpPr/>
      </dsp:nvSpPr>
      <dsp:spPr>
        <a:xfrm>
          <a:off x="0" y="439922"/>
          <a:ext cx="4766983" cy="52154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t>SCHOOLWIDE PROGRAM</a:t>
          </a:r>
        </a:p>
      </dsp:txBody>
      <dsp:txXfrm>
        <a:off x="0" y="439922"/>
        <a:ext cx="4766983" cy="5215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107516" y="80481"/>
          <a:ext cx="2513213" cy="8208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400" b="1" kern="1200">
              <a:solidFill>
                <a:srgbClr val="FFFFFF"/>
              </a:solidFill>
              <a:latin typeface="Arial" panose="020B0604020202020204"/>
              <a:ea typeface="+mn-ea"/>
              <a:cs typeface="+mn-cs"/>
            </a:rPr>
            <a:t>Report 5.1</a:t>
          </a:r>
        </a:p>
      </dsp:txBody>
      <dsp:txXfrm>
        <a:off x="107516" y="80481"/>
        <a:ext cx="2513213" cy="547200"/>
      </dsp:txXfrm>
    </dsp:sp>
    <dsp:sp modelId="{C667CE1B-53A2-4AFA-95A9-F9BE5EBD9521}">
      <dsp:nvSpPr>
        <dsp:cNvPr id="0" name=""/>
        <dsp:cNvSpPr/>
      </dsp:nvSpPr>
      <dsp:spPr>
        <a:xfrm>
          <a:off x="456521" y="453655"/>
          <a:ext cx="2367691" cy="596272"/>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Count</a:t>
          </a:r>
          <a:endParaRPr lang="en-US" sz="1400" kern="1200" dirty="0"/>
        </a:p>
      </dsp:txBody>
      <dsp:txXfrm>
        <a:off x="473985" y="471119"/>
        <a:ext cx="2332763" cy="5613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608832" cy="604800"/>
        </a:xfrm>
        <a:prstGeom prst="roundRect">
          <a:avLst>
            <a:gd name="adj" fmla="val 10000"/>
          </a:avLst>
        </a:prstGeom>
        <a:solidFill>
          <a:schemeClr val="accent2"/>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5.2</a:t>
          </a:r>
        </a:p>
      </dsp:txBody>
      <dsp:txXfrm>
        <a:off x="0" y="0"/>
        <a:ext cx="2608832" cy="403200"/>
      </dsp:txXfrm>
    </dsp:sp>
    <dsp:sp modelId="{01A871B4-AA96-41F9-9854-6A16387FB0F9}">
      <dsp:nvSpPr>
        <dsp:cNvPr id="0" name=""/>
        <dsp:cNvSpPr/>
      </dsp:nvSpPr>
      <dsp:spPr>
        <a:xfrm>
          <a:off x="268576" y="506422"/>
          <a:ext cx="3143173" cy="8316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NCLB Title I Part A Basic Targeted Education Services</a:t>
          </a:r>
          <a:r>
            <a:rPr lang="en-US" sz="1400" kern="1200" dirty="0"/>
            <a:t> </a:t>
          </a:r>
        </a:p>
      </dsp:txBody>
      <dsp:txXfrm>
        <a:off x="292933" y="530779"/>
        <a:ext cx="3094459" cy="7828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466557" cy="907200"/>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5.3</a:t>
          </a:r>
        </a:p>
      </dsp:txBody>
      <dsp:txXfrm>
        <a:off x="0" y="0"/>
        <a:ext cx="2466557" cy="604800"/>
      </dsp:txXfrm>
    </dsp:sp>
    <dsp:sp modelId="{01A871B4-AA96-41F9-9854-6A16387FB0F9}">
      <dsp:nvSpPr>
        <dsp:cNvPr id="0" name=""/>
        <dsp:cNvSpPr/>
      </dsp:nvSpPr>
      <dsp:spPr>
        <a:xfrm>
          <a:off x="127098" y="595398"/>
          <a:ext cx="2971757" cy="674726"/>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Count</a:t>
          </a:r>
          <a:endParaRPr lang="en-US" sz="1400" kern="1200" dirty="0"/>
        </a:p>
      </dsp:txBody>
      <dsp:txXfrm>
        <a:off x="146860" y="615160"/>
        <a:ext cx="2932233" cy="6352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0" y="59865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Incidents</a:t>
          </a:r>
        </a:p>
        <a:p>
          <a:pPr marL="114300" lvl="1" indent="-114300" algn="l" defTabSz="533400">
            <a:lnSpc>
              <a:spcPct val="90000"/>
            </a:lnSpc>
            <a:spcBef>
              <a:spcPct val="0"/>
            </a:spcBef>
            <a:spcAft>
              <a:spcPct val="15000"/>
            </a:spcAft>
            <a:buChar char="•"/>
          </a:pPr>
          <a:r>
            <a:rPr lang="en-US" sz="1200" kern="1200" dirty="0"/>
            <a:t>State Indicator</a:t>
          </a:r>
        </a:p>
        <a:p>
          <a:pPr marL="114300" lvl="1" indent="-114300" algn="l" defTabSz="533400">
            <a:lnSpc>
              <a:spcPct val="90000"/>
            </a:lnSpc>
            <a:spcBef>
              <a:spcPct val="0"/>
            </a:spcBef>
            <a:spcAft>
              <a:spcPct val="15000"/>
            </a:spcAft>
            <a:buChar char="•"/>
          </a:pPr>
          <a:endParaRPr lang="en-US" sz="1200" kern="1200" dirty="0"/>
        </a:p>
      </dsp:txBody>
      <dsp:txXfrm>
        <a:off x="278656" y="877322"/>
        <a:ext cx="1345471" cy="1345539"/>
      </dsp:txXfrm>
    </dsp:sp>
    <dsp:sp modelId="{70C02715-898B-4AA0-8455-2B88EDE7B3E7}">
      <dsp:nvSpPr>
        <dsp:cNvPr id="0" name=""/>
        <dsp:cNvSpPr/>
      </dsp:nvSpPr>
      <dsp:spPr>
        <a:xfrm>
          <a:off x="996287" y="187970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Absence</a:t>
          </a:r>
          <a:r>
            <a:rPr lang="en-US" sz="1600" kern="1200" baseline="0" dirty="0"/>
            <a:t> Summary</a:t>
          </a:r>
          <a:endParaRPr lang="en-US" sz="1600" kern="1200" dirty="0"/>
        </a:p>
        <a:p>
          <a:pPr marL="114300" lvl="1" indent="-114300" algn="l" defTabSz="533400">
            <a:lnSpc>
              <a:spcPct val="90000"/>
            </a:lnSpc>
            <a:spcBef>
              <a:spcPct val="0"/>
            </a:spcBef>
            <a:spcAft>
              <a:spcPct val="15000"/>
            </a:spcAft>
            <a:buChar char="•"/>
          </a:pPr>
          <a:r>
            <a:rPr lang="en-US" sz="1200" kern="1200"/>
            <a:t>State </a:t>
          </a:r>
          <a:r>
            <a:rPr lang="en-US" sz="1200" kern="1200" dirty="0"/>
            <a:t>indicator</a:t>
          </a:r>
        </a:p>
      </dsp:txBody>
      <dsp:txXfrm>
        <a:off x="1274943" y="2158372"/>
        <a:ext cx="1345471" cy="1345539"/>
      </dsp:txXfrm>
    </dsp:sp>
    <dsp:sp modelId="{6A577DF4-55AD-49B0-AB81-FBDCF1EF6B6A}">
      <dsp:nvSpPr>
        <dsp:cNvPr id="0" name=""/>
        <dsp:cNvSpPr/>
      </dsp:nvSpPr>
      <dsp:spPr>
        <a:xfrm>
          <a:off x="1976704" y="669230"/>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Homeless</a:t>
          </a:r>
        </a:p>
        <a:p>
          <a:pPr marL="114300" lvl="1" indent="-114300" algn="l" defTabSz="533400">
            <a:lnSpc>
              <a:spcPct val="90000"/>
            </a:lnSpc>
            <a:spcBef>
              <a:spcPct val="0"/>
            </a:spcBef>
            <a:spcAft>
              <a:spcPct val="15000"/>
            </a:spcAft>
            <a:buChar char="•"/>
          </a:pPr>
          <a:r>
            <a:rPr lang="en-US" sz="1200" kern="1200" dirty="0"/>
            <a:t>Subgroup data</a:t>
          </a:r>
        </a:p>
      </dsp:txBody>
      <dsp:txXfrm>
        <a:off x="2255360" y="947900"/>
        <a:ext cx="1345471" cy="1345539"/>
      </dsp:txXfrm>
    </dsp:sp>
    <dsp:sp modelId="{F4A767CE-10D8-498C-B14D-BEA961189979}">
      <dsp:nvSpPr>
        <dsp:cNvPr id="0" name=""/>
        <dsp:cNvSpPr/>
      </dsp:nvSpPr>
      <dsp:spPr>
        <a:xfrm>
          <a:off x="2965057" y="189557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RFEP</a:t>
          </a:r>
        </a:p>
        <a:p>
          <a:pPr marL="114300" lvl="1" indent="-114300" algn="l" defTabSz="533400">
            <a:lnSpc>
              <a:spcPct val="90000"/>
            </a:lnSpc>
            <a:spcBef>
              <a:spcPct val="0"/>
            </a:spcBef>
            <a:spcAft>
              <a:spcPct val="15000"/>
            </a:spcAft>
            <a:buChar char="•"/>
          </a:pPr>
          <a:r>
            <a:rPr lang="en-US" sz="1200" kern="1200" dirty="0"/>
            <a:t>Subgroup Data</a:t>
          </a:r>
        </a:p>
      </dsp:txBody>
      <dsp:txXfrm>
        <a:off x="3243713" y="2174242"/>
        <a:ext cx="1345471" cy="1345539"/>
      </dsp:txXfrm>
    </dsp:sp>
    <dsp:sp modelId="{26A6F7E2-6850-46DA-8175-6072897FAA99}">
      <dsp:nvSpPr>
        <dsp:cNvPr id="0" name=""/>
        <dsp:cNvSpPr/>
      </dsp:nvSpPr>
      <dsp:spPr>
        <a:xfrm>
          <a:off x="3953409" y="669230"/>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Cumulative Enrollment</a:t>
          </a:r>
        </a:p>
        <a:p>
          <a:pPr marL="114300" lvl="1" indent="-114300" algn="l" defTabSz="533400">
            <a:lnSpc>
              <a:spcPct val="90000"/>
            </a:lnSpc>
            <a:spcBef>
              <a:spcPct val="0"/>
            </a:spcBef>
            <a:spcAft>
              <a:spcPct val="15000"/>
            </a:spcAft>
            <a:buChar char="•"/>
          </a:pPr>
          <a:r>
            <a:rPr lang="en-US" sz="1200" kern="1200" dirty="0"/>
            <a:t>Suspension Rate</a:t>
          </a:r>
        </a:p>
        <a:p>
          <a:pPr marL="114300" lvl="1" indent="-114300" algn="l" defTabSz="533400">
            <a:lnSpc>
              <a:spcPct val="90000"/>
            </a:lnSpc>
            <a:spcBef>
              <a:spcPct val="0"/>
            </a:spcBef>
            <a:spcAft>
              <a:spcPct val="15000"/>
            </a:spcAft>
            <a:buChar char="•"/>
          </a:pPr>
          <a:r>
            <a:rPr lang="en-US" sz="1200" kern="1200" dirty="0"/>
            <a:t>Absenteeism Rate</a:t>
          </a:r>
        </a:p>
      </dsp:txBody>
      <dsp:txXfrm>
        <a:off x="4232065" y="947900"/>
        <a:ext cx="1345471" cy="1345539"/>
      </dsp:txXfrm>
    </dsp:sp>
    <dsp:sp modelId="{AD6AE3D3-F6D7-483C-93E3-1A5F013C1BED}">
      <dsp:nvSpPr>
        <dsp:cNvPr id="0" name=""/>
        <dsp:cNvSpPr/>
      </dsp:nvSpPr>
      <dsp:spPr>
        <a:xfrm>
          <a:off x="4941762" y="1895572"/>
          <a:ext cx="1902783" cy="19028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One Year Grads &amp; Completer</a:t>
          </a:r>
        </a:p>
        <a:p>
          <a:pPr marL="114300" lvl="1" indent="-114300" algn="l" defTabSz="533400">
            <a:lnSpc>
              <a:spcPct val="90000"/>
            </a:lnSpc>
            <a:spcBef>
              <a:spcPct val="0"/>
            </a:spcBef>
            <a:spcAft>
              <a:spcPct val="15000"/>
            </a:spcAft>
            <a:buChar char="•"/>
          </a:pPr>
          <a:r>
            <a:rPr lang="en-US" sz="1200" kern="1200"/>
            <a:t>DASS</a:t>
          </a:r>
          <a:endParaRPr lang="en-US" sz="1200" kern="1200" dirty="0"/>
        </a:p>
      </dsp:txBody>
      <dsp:txXfrm>
        <a:off x="5220418" y="2174242"/>
        <a:ext cx="1345471" cy="134553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3601"/>
          <a:ext cx="3986539"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Staff Involved with Submission</a:t>
          </a:r>
        </a:p>
      </dsp:txBody>
      <dsp:txXfrm>
        <a:off x="0" y="43601"/>
        <a:ext cx="3986539" cy="489600"/>
      </dsp:txXfrm>
    </dsp:sp>
    <dsp:sp modelId="{E3E76491-8807-CA4F-8E4E-E290DDB1346B}">
      <dsp:nvSpPr>
        <dsp:cNvPr id="0" name=""/>
        <dsp:cNvSpPr/>
      </dsp:nvSpPr>
      <dsp:spPr>
        <a:xfrm>
          <a:off x="0" y="562626"/>
          <a:ext cx="3986539" cy="214659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Site Administrators</a:t>
          </a:r>
        </a:p>
        <a:p>
          <a:pPr marL="171450" lvl="1" indent="-171450" algn="l" defTabSz="755650">
            <a:lnSpc>
              <a:spcPct val="90000"/>
            </a:lnSpc>
            <a:spcBef>
              <a:spcPct val="0"/>
            </a:spcBef>
            <a:spcAft>
              <a:spcPct val="15000"/>
            </a:spcAft>
            <a:buChar char="•"/>
          </a:pPr>
          <a:r>
            <a:rPr lang="en-US" sz="1700" kern="1200" dirty="0"/>
            <a:t>District Administrators</a:t>
          </a:r>
        </a:p>
        <a:p>
          <a:pPr marL="171450" lvl="1" indent="-171450" algn="l" defTabSz="755650">
            <a:lnSpc>
              <a:spcPct val="90000"/>
            </a:lnSpc>
            <a:spcBef>
              <a:spcPct val="0"/>
            </a:spcBef>
            <a:spcAft>
              <a:spcPct val="15000"/>
            </a:spcAft>
            <a:buChar char="•"/>
          </a:pPr>
          <a:r>
            <a:rPr lang="en-US" sz="1700" kern="1200" dirty="0"/>
            <a:t>EL Coordinator </a:t>
          </a:r>
        </a:p>
        <a:p>
          <a:pPr marL="171450" lvl="1" indent="-171450" algn="l" defTabSz="755650">
            <a:lnSpc>
              <a:spcPct val="90000"/>
            </a:lnSpc>
            <a:spcBef>
              <a:spcPct val="0"/>
            </a:spcBef>
            <a:spcAft>
              <a:spcPct val="15000"/>
            </a:spcAft>
            <a:buChar char="•"/>
          </a:pPr>
          <a:r>
            <a:rPr lang="en-US" sz="1700" kern="1200"/>
            <a:t>Special Ed staff</a:t>
          </a:r>
          <a:endParaRPr lang="en-US" sz="1700" kern="1200" dirty="0"/>
        </a:p>
        <a:p>
          <a:pPr marL="171450" lvl="1" indent="-171450" algn="l" defTabSz="755650">
            <a:lnSpc>
              <a:spcPct val="90000"/>
            </a:lnSpc>
            <a:spcBef>
              <a:spcPct val="0"/>
            </a:spcBef>
            <a:spcAft>
              <a:spcPct val="15000"/>
            </a:spcAft>
            <a:buChar char="•"/>
          </a:pPr>
          <a:r>
            <a:rPr lang="en-US" sz="1700" kern="1200"/>
            <a:t>Attendance Clerks</a:t>
          </a:r>
          <a:endParaRPr lang="en-US" sz="1700" kern="1200" dirty="0"/>
        </a:p>
        <a:p>
          <a:pPr marL="171450" lvl="1" indent="-171450" algn="l" defTabSz="755650">
            <a:lnSpc>
              <a:spcPct val="90000"/>
            </a:lnSpc>
            <a:spcBef>
              <a:spcPct val="0"/>
            </a:spcBef>
            <a:spcAft>
              <a:spcPct val="15000"/>
            </a:spcAft>
            <a:buChar char="•"/>
          </a:pPr>
          <a:r>
            <a:rPr lang="en-US" sz="1700" kern="1200" dirty="0"/>
            <a:t>Attendance Supervisor</a:t>
          </a:r>
        </a:p>
        <a:p>
          <a:pPr marL="171450" lvl="1" indent="-171450" algn="l" defTabSz="755650">
            <a:lnSpc>
              <a:spcPct val="90000"/>
            </a:lnSpc>
            <a:spcBef>
              <a:spcPct val="0"/>
            </a:spcBef>
            <a:spcAft>
              <a:spcPct val="15000"/>
            </a:spcAft>
            <a:buChar char="•"/>
          </a:pPr>
          <a:r>
            <a:rPr lang="en-US" sz="1700" kern="1200" dirty="0"/>
            <a:t>NPS School Staff</a:t>
          </a:r>
        </a:p>
      </dsp:txBody>
      <dsp:txXfrm>
        <a:off x="0" y="562626"/>
        <a:ext cx="3986539" cy="2146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81224-451D-4F5D-BD81-9523DCC8BFDF}">
      <dsp:nvSpPr>
        <dsp:cNvPr id="0" name=""/>
        <dsp:cNvSpPr/>
      </dsp:nvSpPr>
      <dsp:spPr>
        <a:xfrm rot="10800000">
          <a:off x="1399891" y="1357105"/>
          <a:ext cx="3705184" cy="186652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3084"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EOY 1 &amp; 2 has ONE level of approval</a:t>
          </a:r>
          <a:endParaRPr lang="en-US" sz="2900" kern="1200" dirty="0"/>
        </a:p>
      </dsp:txBody>
      <dsp:txXfrm rot="10800000">
        <a:off x="1866521" y="1357105"/>
        <a:ext cx="3238554" cy="1866521"/>
      </dsp:txXfrm>
    </dsp:sp>
    <dsp:sp modelId="{AEC81C65-804C-42C6-BE83-2A792F216421}">
      <dsp:nvSpPr>
        <dsp:cNvPr id="0" name=""/>
        <dsp:cNvSpPr/>
      </dsp:nvSpPr>
      <dsp:spPr>
        <a:xfrm>
          <a:off x="466630" y="1357105"/>
          <a:ext cx="1866521" cy="186652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13067"/>
          <a:ext cx="3986539" cy="460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Data Submitted Via</a:t>
          </a:r>
        </a:p>
      </dsp:txBody>
      <dsp:txXfrm>
        <a:off x="0" y="13067"/>
        <a:ext cx="3986539" cy="460800"/>
      </dsp:txXfrm>
    </dsp:sp>
    <dsp:sp modelId="{E3E76491-8807-CA4F-8E4E-E290DDB1346B}">
      <dsp:nvSpPr>
        <dsp:cNvPr id="0" name=""/>
        <dsp:cNvSpPr/>
      </dsp:nvSpPr>
      <dsp:spPr>
        <a:xfrm>
          <a:off x="0" y="433042"/>
          <a:ext cx="3986539" cy="223992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rPr>
            <a:t>Student Incident (SINC)</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kern="1200" dirty="0">
              <a:solidFill>
                <a:schemeClr val="tx1"/>
              </a:solidFill>
            </a:rPr>
            <a:t>Student Incident Results (SIRS)</a:t>
          </a:r>
        </a:p>
        <a:p>
          <a:pPr marL="171450" lvl="1" indent="-171450" algn="l" defTabSz="711200">
            <a:lnSpc>
              <a:spcPct val="90000"/>
            </a:lnSpc>
            <a:spcBef>
              <a:spcPct val="0"/>
            </a:spcBef>
            <a:spcAft>
              <a:spcPct val="15000"/>
            </a:spcAft>
            <a:buChar char="•"/>
          </a:pPr>
          <a:r>
            <a:rPr lang="en-US" sz="1600" b="0" kern="1200" dirty="0">
              <a:solidFill>
                <a:schemeClr val="tx1"/>
              </a:solidFill>
            </a:rPr>
            <a:t>Student Offense (SOFF)</a:t>
          </a:r>
        </a:p>
        <a:p>
          <a:pPr marL="171450" lvl="1" indent="-171450" algn="l" defTabSz="711200">
            <a:lnSpc>
              <a:spcPct val="90000"/>
            </a:lnSpc>
            <a:spcBef>
              <a:spcPct val="0"/>
            </a:spcBef>
            <a:spcAft>
              <a:spcPct val="15000"/>
            </a:spcAft>
            <a:buChar char="•"/>
          </a:pPr>
          <a:r>
            <a:rPr lang="en-US" sz="1600" b="0" kern="1200" dirty="0">
              <a:solidFill>
                <a:schemeClr val="tx1"/>
              </a:solidFill>
            </a:rPr>
            <a:t>Student Absenteeism (STAS)</a:t>
          </a:r>
        </a:p>
        <a:p>
          <a:pPr marL="171450" lvl="1" indent="-171450" algn="l" defTabSz="711200">
            <a:lnSpc>
              <a:spcPct val="90000"/>
            </a:lnSpc>
            <a:spcBef>
              <a:spcPct val="0"/>
            </a:spcBef>
            <a:spcAft>
              <a:spcPct val="15000"/>
            </a:spcAft>
            <a:buChar char="•"/>
          </a:pPr>
          <a:r>
            <a:rPr lang="en-US" sz="1600" b="0" kern="1200" dirty="0">
              <a:solidFill>
                <a:schemeClr val="tx1"/>
              </a:solidFill>
            </a:rPr>
            <a:t>Cumulative Enrollment (SENR)</a:t>
          </a:r>
        </a:p>
        <a:p>
          <a:pPr marL="171450" lvl="1" indent="-171450" algn="l" defTabSz="711200">
            <a:lnSpc>
              <a:spcPct val="90000"/>
            </a:lnSpc>
            <a:spcBef>
              <a:spcPct val="0"/>
            </a:spcBef>
            <a:spcAft>
              <a:spcPct val="15000"/>
            </a:spcAft>
            <a:buChar char="•"/>
          </a:pPr>
          <a:r>
            <a:rPr lang="en-US" sz="1600" b="0" kern="1200" dirty="0">
              <a:solidFill>
                <a:schemeClr val="tx1"/>
              </a:solidFill>
            </a:rPr>
            <a:t>Graduates and Completers (SENR)</a:t>
          </a:r>
        </a:p>
        <a:p>
          <a:pPr marL="171450" lvl="1" indent="-171450" algn="l" defTabSz="711200">
            <a:lnSpc>
              <a:spcPct val="90000"/>
            </a:lnSpc>
            <a:spcBef>
              <a:spcPct val="0"/>
            </a:spcBef>
            <a:spcAft>
              <a:spcPct val="15000"/>
            </a:spcAft>
            <a:buChar char="•"/>
          </a:pPr>
          <a:r>
            <a:rPr lang="en-US" sz="1600" b="0" kern="1200" dirty="0">
              <a:solidFill>
                <a:schemeClr val="tx1"/>
              </a:solidFill>
            </a:rPr>
            <a:t>Homeless Program (SPRG)</a:t>
          </a:r>
        </a:p>
        <a:p>
          <a:pPr marL="171450" lvl="1" indent="-171450" algn="l" defTabSz="711200">
            <a:lnSpc>
              <a:spcPct val="90000"/>
            </a:lnSpc>
            <a:spcBef>
              <a:spcPct val="0"/>
            </a:spcBef>
            <a:spcAft>
              <a:spcPct val="15000"/>
            </a:spcAft>
            <a:buChar char="•"/>
          </a:pPr>
          <a:r>
            <a:rPr lang="en-US" sz="1600" b="0" kern="1200" dirty="0">
              <a:solidFill>
                <a:schemeClr val="tx1"/>
              </a:solidFill>
            </a:rPr>
            <a:t>RFEP (SELA)</a:t>
          </a:r>
        </a:p>
      </dsp:txBody>
      <dsp:txXfrm>
        <a:off x="0" y="433042"/>
        <a:ext cx="3986539" cy="223992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80971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sp:txBody>
      <dsp:txXfrm>
        <a:off x="0" y="1509"/>
        <a:ext cx="1809710" cy="288000"/>
      </dsp:txXfrm>
    </dsp:sp>
    <dsp:sp modelId="{9A61074C-906C-4281-BF99-686A1EFB894F}">
      <dsp:nvSpPr>
        <dsp:cNvPr id="0" name=""/>
        <dsp:cNvSpPr/>
      </dsp:nvSpPr>
      <dsp:spPr>
        <a:xfrm>
          <a:off x="370663" y="289509"/>
          <a:ext cx="1809710"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Results- Persistently Dangerous Offense Expulsions</a:t>
          </a:r>
          <a:endParaRPr lang="en-US" sz="1000" kern="1200"/>
        </a:p>
      </dsp:txBody>
      <dsp:txXfrm>
        <a:off x="388061" y="306907"/>
        <a:ext cx="1774914" cy="55920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4088" y="28185"/>
          <a:ext cx="1726300" cy="388135"/>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sp:txBody>
      <dsp:txXfrm>
        <a:off x="4088" y="28185"/>
        <a:ext cx="1726300" cy="258756"/>
      </dsp:txXfrm>
    </dsp:sp>
    <dsp:sp modelId="{9A61074C-906C-4281-BF99-686A1EFB894F}">
      <dsp:nvSpPr>
        <dsp:cNvPr id="0" name=""/>
        <dsp:cNvSpPr/>
      </dsp:nvSpPr>
      <dsp:spPr>
        <a:xfrm>
          <a:off x="357322" y="286941"/>
          <a:ext cx="1726300" cy="569893"/>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Cumulative Enrollment – Count</a:t>
          </a:r>
          <a:endParaRPr lang="en-US" sz="1000" kern="1200"/>
        </a:p>
      </dsp:txBody>
      <dsp:txXfrm>
        <a:off x="374014" y="303633"/>
        <a:ext cx="1692916" cy="536509"/>
      </dsp:txXfrm>
    </dsp:sp>
    <dsp:sp modelId="{EFDAA157-E8C7-4FE5-BA1E-8C4B87A3E9BA}">
      <dsp:nvSpPr>
        <dsp:cNvPr id="0" name=""/>
        <dsp:cNvSpPr/>
      </dsp:nvSpPr>
      <dsp:spPr>
        <a:xfrm rot="41060">
          <a:off x="1992012" y="-40623"/>
          <a:ext cx="554723" cy="42987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017" y="44581"/>
        <a:ext cx="425762" cy="257922"/>
      </dsp:txXfrm>
    </dsp:sp>
    <dsp:sp modelId="{60F25804-FC92-4D78-8128-845EC73FFC2E}">
      <dsp:nvSpPr>
        <dsp:cNvPr id="0" name=""/>
        <dsp:cNvSpPr/>
      </dsp:nvSpPr>
      <dsp:spPr>
        <a:xfrm>
          <a:off x="2776962" y="61317"/>
          <a:ext cx="1728274" cy="388135"/>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8.1 (EOY 3)</a:t>
          </a:r>
        </a:p>
      </dsp:txBody>
      <dsp:txXfrm>
        <a:off x="2776962" y="61317"/>
        <a:ext cx="1728274" cy="258756"/>
      </dsp:txXfrm>
    </dsp:sp>
    <dsp:sp modelId="{323EE4A5-29FA-4334-B1FE-B9F85140FA51}">
      <dsp:nvSpPr>
        <dsp:cNvPr id="0" name=""/>
        <dsp:cNvSpPr/>
      </dsp:nvSpPr>
      <dsp:spPr>
        <a:xfrm>
          <a:off x="3130196" y="340957"/>
          <a:ext cx="1728274" cy="482745"/>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Student Profile - List </a:t>
          </a:r>
          <a:r>
            <a:rPr lang="en-US" sz="1000" kern="1200">
              <a:latin typeface="Arial" charset="0"/>
              <a:cs typeface="Arial" charset="0"/>
              <a:hlinkClick xmlns:r="http://schemas.openxmlformats.org/officeDocument/2006/relationships" r:id="rId2"/>
            </a:rPr>
            <a:t> (EOY3)</a:t>
          </a:r>
          <a:endParaRPr lang="en-US" sz="1000" kern="1200"/>
        </a:p>
        <a:p>
          <a:pPr marL="57150" lvl="1" indent="-57150" algn="l" defTabSz="444500">
            <a:lnSpc>
              <a:spcPct val="90000"/>
            </a:lnSpc>
            <a:spcBef>
              <a:spcPct val="0"/>
            </a:spcBef>
            <a:spcAft>
              <a:spcPct val="15000"/>
            </a:spcAft>
            <a:buChar char="•"/>
          </a:pPr>
          <a:endParaRPr lang="en-US" sz="1000" kern="1200"/>
        </a:p>
      </dsp:txBody>
      <dsp:txXfrm>
        <a:off x="3144335" y="355096"/>
        <a:ext cx="1699996" cy="45446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1.22</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Graduates and Completers Count</a:t>
          </a:r>
          <a:endParaRPr lang="en-US" sz="1000" kern="1200"/>
        </a:p>
      </dsp:txBody>
      <dsp:txXfrm>
        <a:off x="372867" y="315380"/>
        <a:ext cx="1694534" cy="542260"/>
      </dsp:txXfrm>
    </dsp:sp>
    <dsp:sp modelId="{EFDAA157-E8C7-4FE5-BA1E-8C4B87A3E9BA}">
      <dsp:nvSpPr>
        <dsp:cNvPr id="0" name=""/>
        <dsp:cNvSpPr/>
      </dsp:nvSpPr>
      <dsp:spPr>
        <a:xfrm>
          <a:off x="1958350" y="-60183"/>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58350" y="25875"/>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1.23</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Graduates and Completers Student List</a:t>
          </a:r>
          <a:endParaRPr lang="en-US" sz="1000" kern="1200"/>
        </a:p>
      </dsp:txBody>
      <dsp:txXfrm>
        <a:off x="3149141" y="315380"/>
        <a:ext cx="1694534" cy="54226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ELA Status – ELs Reclassified RFEP (EOY 3)</a:t>
          </a:r>
          <a:endParaRPr lang="en-US" sz="1000" kern="1200"/>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2.17</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ELA Status – ELs Reclassified RFEP Student List (EOY 3)</a:t>
          </a:r>
          <a:endParaRPr lang="en-US" sz="1000" kern="1200"/>
        </a:p>
      </dsp:txBody>
      <dsp:txXfrm>
        <a:off x="3149669" y="306908"/>
        <a:ext cx="1693478" cy="55920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Homeless Students Enrolled - Unduplicated Count by School </a:t>
          </a:r>
          <a:endParaRPr lang="en-US" sz="1000" kern="1200"/>
        </a:p>
      </dsp:txBody>
      <dsp:txXfrm>
        <a:off x="373395" y="306908"/>
        <a:ext cx="1693478" cy="559204"/>
      </dsp:txXfrm>
    </dsp:sp>
    <dsp:sp modelId="{EFDAA157-E8C7-4FE5-BA1E-8C4B87A3E9BA}">
      <dsp:nvSpPr>
        <dsp:cNvPr id="0" name=""/>
        <dsp:cNvSpPr/>
      </dsp:nvSpPr>
      <dsp:spPr>
        <a:xfrm>
          <a:off x="2054180" y="-8126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80" y="479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5.5</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Homeless Student List</a:t>
          </a:r>
          <a:endParaRPr lang="en-US" sz="1000" kern="1200"/>
        </a:p>
      </dsp:txBody>
      <dsp:txXfrm>
        <a:off x="3149669" y="306908"/>
        <a:ext cx="1693478" cy="5592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rgbClr val="0E0D64"/>
              </a:solidFill>
              <a:latin typeface="Arial"/>
              <a:ea typeface="+mn-ea"/>
              <a:cs typeface="+mn-cs"/>
              <a:hlinkClick xmlns:r="http://schemas.openxmlformats.org/officeDocument/2006/relationships" r:id="rId1"/>
            </a:rPr>
            <a:t>Student Absenteeism - Count</a:t>
          </a:r>
          <a:endParaRPr lang="en-US" sz="1000" kern="1200">
            <a:solidFill>
              <a:srgbClr val="0E0D64"/>
            </a:solidFill>
          </a:endParaRPr>
        </a:p>
      </dsp:txBody>
      <dsp:txXfrm>
        <a:off x="372867" y="315380"/>
        <a:ext cx="1694534" cy="542260"/>
      </dsp:txXfrm>
    </dsp:sp>
    <dsp:sp modelId="{EFDAA157-E8C7-4FE5-BA1E-8C4B87A3E9BA}">
      <dsp:nvSpPr>
        <dsp:cNvPr id="0" name=""/>
        <dsp:cNvSpPr/>
      </dsp:nvSpPr>
      <dsp:spPr>
        <a:xfrm>
          <a:off x="2054174" y="-951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74" y="-9077"/>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14.2</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rgbClr val="0E0D64"/>
              </a:solidFill>
              <a:latin typeface="Arial"/>
              <a:ea typeface="+mn-ea"/>
              <a:cs typeface="+mn-cs"/>
              <a:hlinkClick xmlns:r="http://schemas.openxmlformats.org/officeDocument/2006/relationships" r:id="rId2"/>
            </a:rPr>
            <a:t>Student Absences  – Student List</a:t>
          </a:r>
          <a:endParaRPr lang="en-US" sz="1000" kern="1200">
            <a:solidFill>
              <a:srgbClr val="0E0D64"/>
            </a:solidFill>
          </a:endParaRPr>
        </a:p>
      </dsp:txBody>
      <dsp:txXfrm>
        <a:off x="3149141" y="315380"/>
        <a:ext cx="1694534" cy="54226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Count</a:t>
          </a:r>
          <a:endParaRPr lang="en-US" sz="1000" kern="1200"/>
        </a:p>
      </dsp:txBody>
      <dsp:txXfrm>
        <a:off x="361559" y="315380"/>
        <a:ext cx="1639639" cy="542260"/>
      </dsp:txXfrm>
    </dsp:sp>
    <dsp:sp modelId="{EFDAA157-E8C7-4FE5-BA1E-8C4B87A3E9BA}">
      <dsp:nvSpPr>
        <dsp:cNvPr id="0" name=""/>
        <dsp:cNvSpPr/>
      </dsp:nvSpPr>
      <dsp:spPr>
        <a:xfrm>
          <a:off x="2040444" y="-99634"/>
          <a:ext cx="537798"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40444" y="-16309"/>
        <a:ext cx="412811" cy="249973"/>
      </dsp:txXfrm>
    </dsp:sp>
    <dsp:sp modelId="{60F25804-FC92-4D78-8128-845EC73FFC2E}">
      <dsp:nvSpPr>
        <dsp:cNvPr id="0" name=""/>
        <dsp:cNvSpPr/>
      </dsp:nvSpPr>
      <dsp:spPr>
        <a:xfrm>
          <a:off x="2690042"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7.12</a:t>
          </a:r>
        </a:p>
      </dsp:txBody>
      <dsp:txXfrm>
        <a:off x="2690042" y="10510"/>
        <a:ext cx="1673379" cy="288000"/>
      </dsp:txXfrm>
    </dsp:sp>
    <dsp:sp modelId="{323EE4A5-29FA-4334-B1FE-B9F85140FA51}">
      <dsp:nvSpPr>
        <dsp:cNvPr id="0" name=""/>
        <dsp:cNvSpPr/>
      </dsp:nvSpPr>
      <dsp:spPr>
        <a:xfrm>
          <a:off x="3032782"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Results - Student List</a:t>
          </a:r>
          <a:endParaRPr lang="en-US" sz="1000" kern="1200"/>
        </a:p>
      </dsp:txBody>
      <dsp:txXfrm>
        <a:off x="3049652" y="315380"/>
        <a:ext cx="1639639" cy="54226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0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sp:txBody>
      <dsp:txXfrm>
        <a:off x="0" y="10509"/>
        <a:ext cx="1725952" cy="288000"/>
      </dsp:txXfrm>
    </dsp:sp>
    <dsp:sp modelId="{9A61074C-906C-4281-BF99-686A1EFB894F}">
      <dsp:nvSpPr>
        <dsp:cNvPr id="0" name=""/>
        <dsp:cNvSpPr/>
      </dsp:nvSpPr>
      <dsp:spPr>
        <a:xfrm>
          <a:off x="353508" y="275838"/>
          <a:ext cx="1725952" cy="5760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b="0" i="0" kern="1200">
              <a:solidFill>
                <a:srgbClr val="0E0D64"/>
              </a:solidFill>
              <a:latin typeface="+mn-lt"/>
              <a:ea typeface="+mn-ea"/>
              <a:cs typeface="+mn-cs"/>
              <a:hlinkClick xmlns:r="http://schemas.openxmlformats.org/officeDocument/2006/relationships" r:id="rId1"/>
            </a:rPr>
            <a:t>Incident Result – Count</a:t>
          </a:r>
          <a:endParaRPr lang="en-US" sz="1000" kern="1200">
            <a:solidFill>
              <a:srgbClr val="0E0D64"/>
            </a:solidFill>
            <a:latin typeface="+mn-lt"/>
          </a:endParaRPr>
        </a:p>
      </dsp:txBody>
      <dsp:txXfrm>
        <a:off x="370378" y="292708"/>
        <a:ext cx="1692212" cy="54226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 Offense - Count by Offense</a:t>
          </a:r>
          <a:endParaRPr lang="en-US" sz="1000" kern="1200"/>
        </a:p>
      </dsp:txBody>
      <dsp:txXfrm>
        <a:off x="361559" y="315380"/>
        <a:ext cx="1639639" cy="542260"/>
      </dsp:txXfrm>
    </dsp:sp>
    <dsp:sp modelId="{EFDAA157-E8C7-4FE5-BA1E-8C4B87A3E9BA}">
      <dsp:nvSpPr>
        <dsp:cNvPr id="0" name=""/>
        <dsp:cNvSpPr/>
      </dsp:nvSpPr>
      <dsp:spPr>
        <a:xfrm>
          <a:off x="2064192" y="-3922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4192" y="44097"/>
        <a:ext cx="412810" cy="249973"/>
      </dsp:txXfrm>
    </dsp:sp>
    <dsp:sp modelId="{60F25804-FC92-4D78-8128-845EC73FFC2E}">
      <dsp:nvSpPr>
        <dsp:cNvPr id="0" name=""/>
        <dsp:cNvSpPr/>
      </dsp:nvSpPr>
      <dsp:spPr>
        <a:xfrm>
          <a:off x="2690041"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7.14</a:t>
          </a:r>
        </a:p>
      </dsp:txBody>
      <dsp:txXfrm>
        <a:off x="2690041" y="10510"/>
        <a:ext cx="1673379" cy="288000"/>
      </dsp:txXfrm>
    </dsp:sp>
    <dsp:sp modelId="{323EE4A5-29FA-4334-B1FE-B9F85140FA51}">
      <dsp:nvSpPr>
        <dsp:cNvPr id="0" name=""/>
        <dsp:cNvSpPr/>
      </dsp:nvSpPr>
      <dsp:spPr>
        <a:xfrm>
          <a:off x="3032781"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Offense– Student List</a:t>
          </a:r>
          <a:endParaRPr lang="en-US" sz="1000" kern="1200"/>
        </a:p>
      </dsp:txBody>
      <dsp:txXfrm>
        <a:off x="3049651" y="315380"/>
        <a:ext cx="1639639" cy="542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052A1-EBDD-4BDA-811E-6F64E7A2AD6C}">
      <dsp:nvSpPr>
        <dsp:cNvPr id="0" name=""/>
        <dsp:cNvSpPr/>
      </dsp:nvSpPr>
      <dsp:spPr>
        <a:xfrm rot="10800000">
          <a:off x="1607008" y="1219027"/>
          <a:ext cx="4253374" cy="2142677"/>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44861"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EOY 3 &amp; 4 have TWO levels of approval</a:t>
          </a:r>
          <a:endParaRPr lang="en-US" sz="3400" kern="1200" dirty="0"/>
        </a:p>
      </dsp:txBody>
      <dsp:txXfrm rot="10800000">
        <a:off x="2142677" y="1219027"/>
        <a:ext cx="3717705" cy="2142677"/>
      </dsp:txXfrm>
    </dsp:sp>
    <dsp:sp modelId="{FFBB03E6-7C86-46E9-8D58-C549BD80500B}">
      <dsp:nvSpPr>
        <dsp:cNvPr id="0" name=""/>
        <dsp:cNvSpPr/>
      </dsp:nvSpPr>
      <dsp:spPr>
        <a:xfrm>
          <a:off x="535669" y="1219027"/>
          <a:ext cx="2142677" cy="214267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sp:txBody>
      <dsp:txXfrm>
        <a:off x="1949" y="1510"/>
        <a:ext cx="1673379" cy="288000"/>
      </dsp:txXfrm>
    </dsp:sp>
    <dsp:sp modelId="{9A61074C-906C-4281-BF99-686A1EFB894F}">
      <dsp:nvSpPr>
        <dsp:cNvPr id="0" name=""/>
        <dsp:cNvSpPr/>
      </dsp:nvSpPr>
      <dsp:spPr>
        <a:xfrm>
          <a:off x="344689"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Removals for Students with Disabilities – Count </a:t>
          </a:r>
          <a:endParaRPr lang="en-US" sz="1000" kern="1200"/>
        </a:p>
      </dsp:txBody>
      <dsp:txXfrm>
        <a:off x="362087" y="306908"/>
        <a:ext cx="1638583" cy="559204"/>
      </dsp:txXfrm>
    </dsp:sp>
    <dsp:sp modelId="{EFDAA157-E8C7-4FE5-BA1E-8C4B87A3E9BA}">
      <dsp:nvSpPr>
        <dsp:cNvPr id="0" name=""/>
        <dsp:cNvSpPr/>
      </dsp:nvSpPr>
      <dsp:spPr>
        <a:xfrm>
          <a:off x="2060837" y="-5294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0837" y="30377"/>
        <a:ext cx="412810" cy="249973"/>
      </dsp:txXfrm>
    </dsp:sp>
    <dsp:sp modelId="{60F25804-FC92-4D78-8128-845EC73FFC2E}">
      <dsp:nvSpPr>
        <dsp:cNvPr id="0" name=""/>
        <dsp:cNvSpPr/>
      </dsp:nvSpPr>
      <dsp:spPr>
        <a:xfrm>
          <a:off x="2690041" y="1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7.18</a:t>
          </a:r>
        </a:p>
      </dsp:txBody>
      <dsp:txXfrm>
        <a:off x="2690041" y="1510"/>
        <a:ext cx="1673379" cy="288000"/>
      </dsp:txXfrm>
    </dsp:sp>
    <dsp:sp modelId="{323EE4A5-29FA-4334-B1FE-B9F85140FA51}">
      <dsp:nvSpPr>
        <dsp:cNvPr id="0" name=""/>
        <dsp:cNvSpPr/>
      </dsp:nvSpPr>
      <dsp:spPr>
        <a:xfrm>
          <a:off x="3032781"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Removals for Students with Disabilities – Student List</a:t>
          </a:r>
          <a:endParaRPr lang="en-US" sz="1000" kern="1200"/>
        </a:p>
      </dsp:txBody>
      <dsp:txXfrm>
        <a:off x="3050179" y="306908"/>
        <a:ext cx="1638583" cy="55920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sp:txBody>
      <dsp:txXfrm>
        <a:off x="0" y="1509"/>
        <a:ext cx="1725952" cy="288000"/>
      </dsp:txXfrm>
    </dsp:sp>
    <dsp:sp modelId="{9A61074C-906C-4281-BF99-686A1EFB894F}">
      <dsp:nvSpPr>
        <dsp:cNvPr id="0" name=""/>
        <dsp:cNvSpPr/>
      </dsp:nvSpPr>
      <dsp:spPr>
        <a:xfrm>
          <a:off x="353508" y="289509"/>
          <a:ext cx="1725952"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Unilateral Removals for Students with Disabilities - Count</a:t>
          </a:r>
          <a:endParaRPr lang="en-US" sz="1000" kern="1200"/>
        </a:p>
      </dsp:txBody>
      <dsp:txXfrm>
        <a:off x="370906" y="306907"/>
        <a:ext cx="1691156" cy="55920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1113326" y="0"/>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Special Education</a:t>
          </a:r>
        </a:p>
        <a:p>
          <a:pPr marL="114300" lvl="1" indent="-114300" algn="l" defTabSz="622300">
            <a:lnSpc>
              <a:spcPct val="90000"/>
            </a:lnSpc>
            <a:spcBef>
              <a:spcPct val="0"/>
            </a:spcBef>
            <a:spcAft>
              <a:spcPct val="15000"/>
            </a:spcAft>
            <a:buChar char="•"/>
          </a:pPr>
          <a:r>
            <a:rPr lang="en-US" sz="1400" kern="1200" dirty="0"/>
            <a:t>Eligibility/Participation status</a:t>
          </a:r>
        </a:p>
        <a:p>
          <a:pPr marL="114300" lvl="1" indent="-114300" algn="l" defTabSz="622300">
            <a:lnSpc>
              <a:spcPct val="90000"/>
            </a:lnSpc>
            <a:spcBef>
              <a:spcPct val="0"/>
            </a:spcBef>
            <a:spcAft>
              <a:spcPct val="15000"/>
            </a:spcAft>
            <a:buChar char="•"/>
          </a:pPr>
          <a:r>
            <a:rPr lang="en-US" sz="1400" kern="1200" dirty="0"/>
            <a:t>Plans and Program settings</a:t>
          </a:r>
        </a:p>
        <a:p>
          <a:pPr marL="114300" lvl="1" indent="-114300" algn="l" defTabSz="622300">
            <a:lnSpc>
              <a:spcPct val="90000"/>
            </a:lnSpc>
            <a:spcBef>
              <a:spcPct val="0"/>
            </a:spcBef>
            <a:spcAft>
              <a:spcPct val="15000"/>
            </a:spcAft>
            <a:buChar char="•"/>
          </a:pPr>
          <a:r>
            <a:rPr lang="en-US" sz="1400" kern="1200" dirty="0"/>
            <a:t>Statutory Meetings </a:t>
          </a:r>
        </a:p>
      </dsp:txBody>
      <dsp:txXfrm>
        <a:off x="1525825" y="412493"/>
        <a:ext cx="1991720" cy="1991692"/>
      </dsp:txXfrm>
    </dsp:sp>
    <dsp:sp modelId="{70C02715-898B-4AA0-8455-2B88EDE7B3E7}">
      <dsp:nvSpPr>
        <dsp:cNvPr id="0" name=""/>
        <dsp:cNvSpPr/>
      </dsp:nvSpPr>
      <dsp:spPr>
        <a:xfrm>
          <a:off x="2531315" y="1878032"/>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Postsecondary status</a:t>
          </a:r>
        </a:p>
        <a:p>
          <a:pPr marL="114300" lvl="1" indent="-114300" algn="l" defTabSz="622300">
            <a:lnSpc>
              <a:spcPct val="90000"/>
            </a:lnSpc>
            <a:spcBef>
              <a:spcPct val="0"/>
            </a:spcBef>
            <a:spcAft>
              <a:spcPct val="15000"/>
            </a:spcAft>
            <a:buChar char="•"/>
          </a:pPr>
          <a:r>
            <a:rPr lang="en-US" sz="1400" kern="1200" dirty="0"/>
            <a:t>Employment and educational status </a:t>
          </a:r>
        </a:p>
      </dsp:txBody>
      <dsp:txXfrm>
        <a:off x="2943814" y="2290525"/>
        <a:ext cx="1991720" cy="1991692"/>
      </dsp:txXfrm>
    </dsp:sp>
    <dsp:sp modelId="{6A577DF4-55AD-49B0-AB81-FBDCF1EF6B6A}">
      <dsp:nvSpPr>
        <dsp:cNvPr id="0" name=""/>
        <dsp:cNvSpPr/>
      </dsp:nvSpPr>
      <dsp:spPr>
        <a:xfrm>
          <a:off x="4011191" y="0"/>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Services</a:t>
          </a:r>
          <a:endParaRPr lang="en-US" sz="1800" kern="1200" dirty="0"/>
        </a:p>
        <a:p>
          <a:pPr marL="114300" lvl="1" indent="-114300" algn="l" defTabSz="622300">
            <a:lnSpc>
              <a:spcPct val="90000"/>
            </a:lnSpc>
            <a:spcBef>
              <a:spcPct val="0"/>
            </a:spcBef>
            <a:spcAft>
              <a:spcPct val="15000"/>
            </a:spcAft>
            <a:buChar char="•"/>
          </a:pPr>
          <a:r>
            <a:rPr lang="en-US" sz="1400" kern="1200" dirty="0"/>
            <a:t>SWD Services</a:t>
          </a:r>
        </a:p>
        <a:p>
          <a:pPr marL="114300" lvl="1" indent="-114300" algn="l" defTabSz="622300">
            <a:lnSpc>
              <a:spcPct val="90000"/>
            </a:lnSpc>
            <a:spcBef>
              <a:spcPct val="0"/>
            </a:spcBef>
            <a:spcAft>
              <a:spcPct val="15000"/>
            </a:spcAft>
            <a:buChar char="•"/>
          </a:pPr>
          <a:r>
            <a:rPr lang="en-US" sz="1400" kern="1200" dirty="0"/>
            <a:t>Service location</a:t>
          </a:r>
        </a:p>
        <a:p>
          <a:pPr marL="114300" lvl="1" indent="-114300" algn="l" defTabSz="622300">
            <a:lnSpc>
              <a:spcPct val="90000"/>
            </a:lnSpc>
            <a:spcBef>
              <a:spcPct val="0"/>
            </a:spcBef>
            <a:spcAft>
              <a:spcPct val="15000"/>
            </a:spcAft>
            <a:buChar char="•"/>
          </a:pPr>
          <a:r>
            <a:rPr lang="en-US" sz="1400" kern="1200" dirty="0"/>
            <a:t>Service provider</a:t>
          </a:r>
        </a:p>
      </dsp:txBody>
      <dsp:txXfrm>
        <a:off x="4423690" y="412493"/>
        <a:ext cx="1991720" cy="199169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Staff Involved with Submission</a:t>
          </a:r>
        </a:p>
      </dsp:txBody>
      <dsp:txXfrm>
        <a:off x="0" y="0"/>
        <a:ext cx="4617978" cy="576000"/>
      </dsp:txXfrm>
    </dsp:sp>
    <dsp:sp modelId="{E3E76491-8807-CA4F-8E4E-E290DDB1346B}">
      <dsp:nvSpPr>
        <dsp:cNvPr id="0" name=""/>
        <dsp:cNvSpPr/>
      </dsp:nvSpPr>
      <dsp:spPr>
        <a:xfrm>
          <a:off x="0" y="581121"/>
          <a:ext cx="4617978"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Site Staff</a:t>
          </a:r>
          <a:endParaRPr lang="en-US" sz="2000" kern="1200" dirty="0"/>
        </a:p>
        <a:p>
          <a:pPr marL="228600" lvl="1" indent="-228600" algn="l" defTabSz="889000">
            <a:lnSpc>
              <a:spcPct val="90000"/>
            </a:lnSpc>
            <a:spcBef>
              <a:spcPct val="0"/>
            </a:spcBef>
            <a:spcAft>
              <a:spcPct val="15000"/>
            </a:spcAft>
            <a:buChar char="•"/>
          </a:pPr>
          <a:r>
            <a:rPr lang="en-US" sz="2000" kern="1200" dirty="0"/>
            <a:t>Special Ed staff</a:t>
          </a:r>
        </a:p>
        <a:p>
          <a:pPr marL="228600" lvl="1" indent="-228600" algn="l" defTabSz="889000">
            <a:lnSpc>
              <a:spcPct val="90000"/>
            </a:lnSpc>
            <a:spcBef>
              <a:spcPct val="0"/>
            </a:spcBef>
            <a:spcAft>
              <a:spcPct val="15000"/>
            </a:spcAft>
            <a:buChar char="•"/>
          </a:pPr>
          <a:r>
            <a:rPr lang="en-US" sz="2000" kern="1200" dirty="0"/>
            <a:t>SELPA Directors</a:t>
          </a:r>
        </a:p>
        <a:p>
          <a:pPr marL="228600" lvl="1" indent="-228600" algn="l" defTabSz="889000">
            <a:lnSpc>
              <a:spcPct val="90000"/>
            </a:lnSpc>
            <a:spcBef>
              <a:spcPct val="0"/>
            </a:spcBef>
            <a:spcAft>
              <a:spcPct val="15000"/>
            </a:spcAft>
            <a:buChar char="•"/>
          </a:pPr>
          <a:r>
            <a:rPr lang="en-US" sz="2000" kern="1200" dirty="0"/>
            <a:t>Site Administrators</a:t>
          </a:r>
        </a:p>
        <a:p>
          <a:pPr marL="228600" lvl="1" indent="-228600" algn="l" defTabSz="889000">
            <a:lnSpc>
              <a:spcPct val="90000"/>
            </a:lnSpc>
            <a:spcBef>
              <a:spcPct val="0"/>
            </a:spcBef>
            <a:spcAft>
              <a:spcPct val="15000"/>
            </a:spcAft>
            <a:buChar char="•"/>
          </a:pPr>
          <a:r>
            <a:rPr lang="en-US" sz="2000" kern="1200" dirty="0"/>
            <a:t>Student System Support Staff</a:t>
          </a:r>
        </a:p>
        <a:p>
          <a:pPr marL="228600" lvl="1" indent="-228600" algn="l" defTabSz="889000">
            <a:lnSpc>
              <a:spcPct val="90000"/>
            </a:lnSpc>
            <a:spcBef>
              <a:spcPct val="0"/>
            </a:spcBef>
            <a:spcAft>
              <a:spcPct val="15000"/>
            </a:spcAft>
            <a:buChar char="•"/>
          </a:pPr>
          <a:r>
            <a:rPr lang="en-US" sz="2000" kern="1200" dirty="0"/>
            <a:t>Student Families</a:t>
          </a:r>
        </a:p>
      </dsp:txBody>
      <dsp:txXfrm>
        <a:off x="0" y="581121"/>
        <a:ext cx="4617978" cy="219599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604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Data Submitted Via</a:t>
          </a:r>
        </a:p>
      </dsp:txBody>
      <dsp:txXfrm>
        <a:off x="0" y="0"/>
        <a:ext cx="4617978" cy="604800"/>
      </dsp:txXfrm>
    </dsp:sp>
    <dsp:sp modelId="{E3E76491-8807-CA4F-8E4E-E290DDB1346B}">
      <dsp:nvSpPr>
        <dsp:cNvPr id="0" name=""/>
        <dsp:cNvSpPr/>
      </dsp:nvSpPr>
      <dsp:spPr>
        <a:xfrm>
          <a:off x="0" y="606503"/>
          <a:ext cx="4617978" cy="195993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srgbClr val="FF735D"/>
              </a:solidFill>
            </a:rPr>
            <a:t>SWD Status (SWDS)</a:t>
          </a:r>
        </a:p>
        <a:p>
          <a:pPr marL="228600" lvl="1" indent="-228600" algn="l" defTabSz="933450">
            <a:lnSpc>
              <a:spcPct val="90000"/>
            </a:lnSpc>
            <a:spcBef>
              <a:spcPct val="0"/>
            </a:spcBef>
            <a:spcAft>
              <a:spcPct val="15000"/>
            </a:spcAft>
            <a:buChar char="•"/>
          </a:pPr>
          <a:r>
            <a:rPr lang="en-US" sz="2100" kern="1200" dirty="0">
              <a:solidFill>
                <a:srgbClr val="FF735D"/>
              </a:solidFill>
            </a:rPr>
            <a:t>SWD Meetings (MEET)</a:t>
          </a:r>
        </a:p>
        <a:p>
          <a:pPr marL="228600" lvl="1" indent="-228600" algn="l" defTabSz="933450">
            <a:lnSpc>
              <a:spcPct val="90000"/>
            </a:lnSpc>
            <a:spcBef>
              <a:spcPct val="0"/>
            </a:spcBef>
            <a:spcAft>
              <a:spcPct val="15000"/>
            </a:spcAft>
            <a:buChar char="•"/>
          </a:pPr>
          <a:r>
            <a:rPr lang="en-US" sz="2100" kern="1200" dirty="0">
              <a:solidFill>
                <a:srgbClr val="FF735D"/>
              </a:solidFill>
            </a:rPr>
            <a:t>SWD Plan (PLAN)</a:t>
          </a:r>
        </a:p>
        <a:p>
          <a:pPr marL="228600" lvl="1" indent="-228600" algn="l" defTabSz="933450">
            <a:lnSpc>
              <a:spcPct val="90000"/>
            </a:lnSpc>
            <a:spcBef>
              <a:spcPct val="0"/>
            </a:spcBef>
            <a:spcAft>
              <a:spcPct val="15000"/>
            </a:spcAft>
            <a:buChar char="•"/>
          </a:pPr>
          <a:r>
            <a:rPr lang="en-US" sz="2100" kern="1200" dirty="0">
              <a:solidFill>
                <a:srgbClr val="FF735D"/>
              </a:solidFill>
            </a:rPr>
            <a:t>SWD Services (SERV)*</a:t>
          </a:r>
        </a:p>
        <a:p>
          <a:pPr marL="228600" lvl="1" indent="-228600" algn="l" defTabSz="933450">
            <a:lnSpc>
              <a:spcPct val="90000"/>
            </a:lnSpc>
            <a:spcBef>
              <a:spcPct val="0"/>
            </a:spcBef>
            <a:spcAft>
              <a:spcPct val="15000"/>
            </a:spcAft>
            <a:buChar char="•"/>
          </a:pPr>
          <a:r>
            <a:rPr lang="en-US" sz="2100" b="0" kern="1200" dirty="0">
              <a:solidFill>
                <a:srgbClr val="FF735D"/>
              </a:solidFill>
            </a:rPr>
            <a:t>Post Secondary Status (PSTS)</a:t>
          </a:r>
        </a:p>
      </dsp:txBody>
      <dsp:txXfrm>
        <a:off x="0" y="606503"/>
        <a:ext cx="4617978" cy="195993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0" y="3467"/>
          <a:ext cx="1805788" cy="5616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16.1</a:t>
          </a:r>
        </a:p>
      </dsp:txBody>
      <dsp:txXfrm>
        <a:off x="0" y="3467"/>
        <a:ext cx="1805788" cy="374400"/>
      </dsp:txXfrm>
    </dsp:sp>
    <dsp:sp modelId="{C667CE1B-53A2-4AFA-95A9-F9BE5EBD9521}">
      <dsp:nvSpPr>
        <dsp:cNvPr id="0" name=""/>
        <dsp:cNvSpPr/>
      </dsp:nvSpPr>
      <dsp:spPr>
        <a:xfrm>
          <a:off x="330078" y="381335"/>
          <a:ext cx="1805788" cy="7488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Students with Disabilities - Education Plan By Primary Disability Count (EOY4)</a:t>
          </a:r>
          <a:endParaRPr lang="en-US" sz="1000" kern="1200"/>
        </a:p>
      </dsp:txBody>
      <dsp:txXfrm>
        <a:off x="352010" y="403267"/>
        <a:ext cx="1761924" cy="70493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1759466"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16.2</a:t>
          </a:r>
        </a:p>
      </dsp:txBody>
      <dsp:txXfrm>
        <a:off x="0" y="0"/>
        <a:ext cx="1759466" cy="288000"/>
      </dsp:txXfrm>
    </dsp:sp>
    <dsp:sp modelId="{01A871B4-AA96-41F9-9854-6A16387FB0F9}">
      <dsp:nvSpPr>
        <dsp:cNvPr id="0" name=""/>
        <dsp:cNvSpPr/>
      </dsp:nvSpPr>
      <dsp:spPr>
        <a:xfrm>
          <a:off x="360372" y="289510"/>
          <a:ext cx="1759466"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Students with Disabilities - Count by Federal Setting (EOY4)</a:t>
          </a:r>
          <a:endParaRPr lang="en-US" sz="1000" kern="1200"/>
        </a:p>
      </dsp:txBody>
      <dsp:txXfrm>
        <a:off x="377770" y="306908"/>
        <a:ext cx="1724670" cy="55920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686200" cy="486613"/>
        </a:xfrm>
        <a:prstGeom prst="roundRect">
          <a:avLst>
            <a:gd name="adj" fmla="val 10000"/>
          </a:avLst>
        </a:prstGeom>
        <a:solidFill>
          <a:srgbClr val="2E92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Aggregate Report</a:t>
          </a:r>
        </a:p>
      </dsp:txBody>
      <dsp:txXfrm>
        <a:off x="14252" y="14252"/>
        <a:ext cx="657696" cy="458109"/>
      </dsp:txXfrm>
    </dsp:sp>
    <dsp:sp modelId="{55E936AE-85A7-4293-9E90-3F423240A182}">
      <dsp:nvSpPr>
        <dsp:cNvPr id="0" name=""/>
        <dsp:cNvSpPr/>
      </dsp:nvSpPr>
      <dsp:spPr>
        <a:xfrm rot="5400000">
          <a:off x="251748" y="498927"/>
          <a:ext cx="182702" cy="218976"/>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p>
      </dsp:txBody>
      <dsp:txXfrm rot="-5400000">
        <a:off x="277407" y="517064"/>
        <a:ext cx="131386" cy="127891"/>
      </dsp:txXfrm>
    </dsp:sp>
    <dsp:sp modelId="{0430A618-02C7-4E49-9EAE-E05EC2371766}">
      <dsp:nvSpPr>
        <dsp:cNvPr id="0" name=""/>
        <dsp:cNvSpPr/>
      </dsp:nvSpPr>
      <dsp:spPr>
        <a:xfrm>
          <a:off x="0" y="730217"/>
          <a:ext cx="686200" cy="486613"/>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Supporting Report</a:t>
          </a:r>
        </a:p>
      </dsp:txBody>
      <dsp:txXfrm>
        <a:off x="14252" y="744469"/>
        <a:ext cx="657696" cy="45810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1822167" cy="518399"/>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chemeClr val="bg1"/>
              </a:solidFill>
            </a:rPr>
            <a:t>Report 16.3</a:t>
          </a:r>
        </a:p>
      </dsp:txBody>
      <dsp:txXfrm>
        <a:off x="0" y="0"/>
        <a:ext cx="1822167" cy="345600"/>
      </dsp:txXfrm>
    </dsp:sp>
    <dsp:sp modelId="{01A871B4-AA96-41F9-9854-6A16387FB0F9}">
      <dsp:nvSpPr>
        <dsp:cNvPr id="0" name=""/>
        <dsp:cNvSpPr/>
      </dsp:nvSpPr>
      <dsp:spPr>
        <a:xfrm>
          <a:off x="373215" y="358295"/>
          <a:ext cx="1822167" cy="6912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Students with Disabilities – Profile List (EOY4)</a:t>
          </a:r>
          <a:endParaRPr lang="en-US" sz="1000" kern="1200"/>
        </a:p>
        <a:p>
          <a:pPr marL="57150" lvl="1" indent="-57150" algn="l" defTabSz="444500">
            <a:lnSpc>
              <a:spcPct val="90000"/>
            </a:lnSpc>
            <a:spcBef>
              <a:spcPct val="0"/>
            </a:spcBef>
            <a:spcAft>
              <a:spcPct val="15000"/>
            </a:spcAft>
            <a:buChar char="•"/>
          </a:pPr>
          <a:endParaRPr lang="en-US" sz="1000" kern="1200"/>
        </a:p>
      </dsp:txBody>
      <dsp:txXfrm>
        <a:off x="393460" y="378540"/>
        <a:ext cx="1781677" cy="6507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690621" y="0"/>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Career Technical Education</a:t>
          </a:r>
        </a:p>
        <a:p>
          <a:pPr marL="171450" lvl="1" indent="-171450" algn="l" defTabSz="755650">
            <a:lnSpc>
              <a:spcPct val="90000"/>
            </a:lnSpc>
            <a:spcBef>
              <a:spcPct val="0"/>
            </a:spcBef>
            <a:spcAft>
              <a:spcPct val="15000"/>
            </a:spcAft>
            <a:buChar char="•"/>
          </a:pPr>
          <a:r>
            <a:rPr lang="en-US" sz="1700" kern="1200" dirty="0"/>
            <a:t>Perkins</a:t>
          </a:r>
        </a:p>
        <a:p>
          <a:pPr marL="171450" lvl="1" indent="-171450" algn="l" defTabSz="755650">
            <a:lnSpc>
              <a:spcPct val="90000"/>
            </a:lnSpc>
            <a:spcBef>
              <a:spcPct val="0"/>
            </a:spcBef>
            <a:spcAft>
              <a:spcPct val="15000"/>
            </a:spcAft>
            <a:buChar char="•"/>
          </a:pPr>
          <a:r>
            <a:rPr lang="en-US" sz="1700" kern="1200" dirty="0"/>
            <a:t>CCI</a:t>
          </a:r>
        </a:p>
      </dsp:txBody>
      <dsp:txXfrm>
        <a:off x="1051632" y="361006"/>
        <a:ext cx="1743115" cy="1743089"/>
      </dsp:txXfrm>
    </dsp:sp>
    <dsp:sp modelId="{70C02715-898B-4AA0-8455-2B88EDE7B3E7}">
      <dsp:nvSpPr>
        <dsp:cNvPr id="0" name=""/>
        <dsp:cNvSpPr/>
      </dsp:nvSpPr>
      <dsp:spPr>
        <a:xfrm>
          <a:off x="1969728" y="1623527"/>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Work Based learning</a:t>
          </a:r>
        </a:p>
        <a:p>
          <a:pPr marL="171450" lvl="1" indent="-171450" algn="l" defTabSz="755650">
            <a:lnSpc>
              <a:spcPct val="90000"/>
            </a:lnSpc>
            <a:spcBef>
              <a:spcPct val="0"/>
            </a:spcBef>
            <a:spcAft>
              <a:spcPct val="15000"/>
            </a:spcAft>
            <a:buChar char="•"/>
          </a:pPr>
          <a:r>
            <a:rPr lang="en-US" sz="1700" kern="1200" dirty="0"/>
            <a:t>CCI</a:t>
          </a:r>
        </a:p>
      </dsp:txBody>
      <dsp:txXfrm>
        <a:off x="2330739" y="1984533"/>
        <a:ext cx="1743115" cy="1743089"/>
      </dsp:txXfrm>
    </dsp:sp>
    <dsp:sp modelId="{6A577DF4-55AD-49B0-AB81-FBDCF1EF6B6A}">
      <dsp:nvSpPr>
        <dsp:cNvPr id="0" name=""/>
        <dsp:cNvSpPr/>
      </dsp:nvSpPr>
      <dsp:spPr>
        <a:xfrm>
          <a:off x="3226776" y="0"/>
          <a:ext cx="2465137"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Course Completion</a:t>
          </a:r>
        </a:p>
        <a:p>
          <a:pPr marL="171450" lvl="1" indent="-171450" algn="l" defTabSz="755650">
            <a:lnSpc>
              <a:spcPct val="90000"/>
            </a:lnSpc>
            <a:spcBef>
              <a:spcPct val="0"/>
            </a:spcBef>
            <a:spcAft>
              <a:spcPct val="15000"/>
            </a:spcAft>
            <a:buChar char="•"/>
          </a:pPr>
          <a:r>
            <a:rPr lang="en-US" sz="1700" kern="1200" dirty="0"/>
            <a:t>Perkins</a:t>
          </a:r>
        </a:p>
        <a:p>
          <a:pPr marL="171450" lvl="1" indent="-171450" algn="l" defTabSz="755650">
            <a:lnSpc>
              <a:spcPct val="90000"/>
            </a:lnSpc>
            <a:spcBef>
              <a:spcPct val="0"/>
            </a:spcBef>
            <a:spcAft>
              <a:spcPct val="15000"/>
            </a:spcAft>
            <a:buChar char="•"/>
          </a:pPr>
          <a:r>
            <a:rPr lang="en-US" sz="1700" kern="1200" dirty="0"/>
            <a:t>CCI</a:t>
          </a:r>
        </a:p>
      </dsp:txBody>
      <dsp:txXfrm>
        <a:off x="3587787" y="361006"/>
        <a:ext cx="1743115" cy="174308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16.5</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Students with Disabilities - Student Services by Primary Disability (EOY4)</a:t>
          </a:r>
          <a:endParaRPr lang="en-US" sz="1000" kern="1200"/>
        </a:p>
      </dsp:txBody>
      <dsp:txXfrm>
        <a:off x="373395" y="306908"/>
        <a:ext cx="1693478" cy="559204"/>
      </dsp:txXfrm>
    </dsp:sp>
    <dsp:sp modelId="{EFDAA157-E8C7-4FE5-BA1E-8C4B87A3E9BA}">
      <dsp:nvSpPr>
        <dsp:cNvPr id="0" name=""/>
        <dsp:cNvSpPr/>
      </dsp:nvSpPr>
      <dsp:spPr>
        <a:xfrm>
          <a:off x="1994948" y="-79703"/>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4948" y="6355"/>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16.6</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Students with Disabilities - Student Services Student List (EOY4)</a:t>
          </a:r>
          <a:endParaRPr lang="en-US" sz="1000" kern="1200"/>
        </a:p>
      </dsp:txBody>
      <dsp:txXfrm>
        <a:off x="3149669" y="306908"/>
        <a:ext cx="1693478" cy="55920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16.9</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Students with Disabilities Program Exit Count by Primary Disability (EOY4)</a:t>
          </a:r>
          <a:endParaRPr lang="en-US" sz="1000" kern="1200"/>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16.10</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Students with Disabilities Program Exit Student List (EOY4)</a:t>
          </a:r>
          <a:endParaRPr lang="en-US" sz="1000" kern="1200"/>
        </a:p>
      </dsp:txBody>
      <dsp:txXfrm>
        <a:off x="3149669" y="306908"/>
        <a:ext cx="1693478" cy="55920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17.3</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Postsecondary Survey Outcome for SWDs - Count</a:t>
          </a:r>
          <a:endParaRPr lang="en-US" sz="1000" kern="1200"/>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17.4</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Postsecondary Survey Outcome for SWDs - Student List</a:t>
          </a:r>
          <a:endParaRPr lang="en-US" sz="1000" kern="1200"/>
        </a:p>
      </dsp:txBody>
      <dsp:txXfrm>
        <a:off x="3149669" y="306908"/>
        <a:ext cx="1693478" cy="55920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1822167" cy="518399"/>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chemeClr val="bg1"/>
              </a:solidFill>
            </a:rPr>
            <a:t>Report 16.11</a:t>
          </a:r>
        </a:p>
      </dsp:txBody>
      <dsp:txXfrm>
        <a:off x="0" y="0"/>
        <a:ext cx="1822167" cy="345600"/>
      </dsp:txXfrm>
    </dsp:sp>
    <dsp:sp modelId="{01A871B4-AA96-41F9-9854-6A16387FB0F9}">
      <dsp:nvSpPr>
        <dsp:cNvPr id="0" name=""/>
        <dsp:cNvSpPr/>
      </dsp:nvSpPr>
      <dsp:spPr>
        <a:xfrm>
          <a:off x="373215" y="358295"/>
          <a:ext cx="1822167" cy="6912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Students with Disabilities – Annual Comparison Report (EOY 4)</a:t>
          </a:r>
          <a:endParaRPr lang="en-US" sz="1000" kern="1200"/>
        </a:p>
      </dsp:txBody>
      <dsp:txXfrm>
        <a:off x="393460" y="378540"/>
        <a:ext cx="1781677" cy="65071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1822167" cy="518399"/>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chemeClr val="bg1"/>
              </a:solidFill>
            </a:rPr>
            <a:t>Report 16.12</a:t>
          </a:r>
        </a:p>
      </dsp:txBody>
      <dsp:txXfrm>
        <a:off x="0" y="0"/>
        <a:ext cx="1822167" cy="345600"/>
      </dsp:txXfrm>
    </dsp:sp>
    <dsp:sp modelId="{01A871B4-AA96-41F9-9854-6A16387FB0F9}">
      <dsp:nvSpPr>
        <dsp:cNvPr id="0" name=""/>
        <dsp:cNvSpPr/>
      </dsp:nvSpPr>
      <dsp:spPr>
        <a:xfrm>
          <a:off x="373215" y="358295"/>
          <a:ext cx="1822167" cy="6912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b="0" i="0" kern="1200">
              <a:hlinkClick xmlns:r="http://schemas.openxmlformats.org/officeDocument/2006/relationships" r:id="rId1"/>
            </a:rPr>
            <a:t>Students with Disabilities - Education Plan by Primary Disability (EOY 4)</a:t>
          </a:r>
          <a:endParaRPr lang="en-US" sz="1000" b="0" kern="1200"/>
        </a:p>
      </dsp:txBody>
      <dsp:txXfrm>
        <a:off x="393460" y="378540"/>
        <a:ext cx="1781677" cy="6507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26853"/>
          <a:ext cx="4055689"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Staff Involved with Submission</a:t>
          </a:r>
        </a:p>
      </dsp:txBody>
      <dsp:txXfrm>
        <a:off x="0" y="26853"/>
        <a:ext cx="4055689" cy="604800"/>
      </dsp:txXfrm>
    </dsp:sp>
    <dsp:sp modelId="{E3E76491-8807-CA4F-8E4E-E290DDB1346B}">
      <dsp:nvSpPr>
        <dsp:cNvPr id="0" name=""/>
        <dsp:cNvSpPr/>
      </dsp:nvSpPr>
      <dsp:spPr>
        <a:xfrm>
          <a:off x="0" y="624377"/>
          <a:ext cx="4055689" cy="172935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Site Staff</a:t>
          </a:r>
        </a:p>
        <a:p>
          <a:pPr marL="171450" lvl="1" indent="-171450" algn="l" defTabSz="711200">
            <a:lnSpc>
              <a:spcPct val="90000"/>
            </a:lnSpc>
            <a:spcBef>
              <a:spcPct val="0"/>
            </a:spcBef>
            <a:spcAft>
              <a:spcPct val="15000"/>
            </a:spcAft>
            <a:buChar char="•"/>
          </a:pPr>
          <a:r>
            <a:rPr lang="en-US" sz="1600" kern="1200" dirty="0"/>
            <a:t>Registrars</a:t>
          </a:r>
        </a:p>
        <a:p>
          <a:pPr marL="171450" lvl="1" indent="-171450" algn="l" defTabSz="711200">
            <a:lnSpc>
              <a:spcPct val="90000"/>
            </a:lnSpc>
            <a:spcBef>
              <a:spcPct val="0"/>
            </a:spcBef>
            <a:spcAft>
              <a:spcPct val="15000"/>
            </a:spcAft>
            <a:buChar char="•"/>
          </a:pPr>
          <a:r>
            <a:rPr lang="en-US" sz="1600" kern="1200" dirty="0"/>
            <a:t>Program staff</a:t>
          </a:r>
        </a:p>
        <a:p>
          <a:pPr marL="171450" lvl="1" indent="-171450" algn="l" defTabSz="711200">
            <a:lnSpc>
              <a:spcPct val="90000"/>
            </a:lnSpc>
            <a:spcBef>
              <a:spcPct val="0"/>
            </a:spcBef>
            <a:spcAft>
              <a:spcPct val="15000"/>
            </a:spcAft>
            <a:buChar char="•"/>
          </a:pPr>
          <a:r>
            <a:rPr lang="en-US" sz="1600" i="0" kern="1200" dirty="0"/>
            <a:t>CTE</a:t>
          </a:r>
        </a:p>
        <a:p>
          <a:pPr marL="171450" lvl="1" indent="-171450" algn="l" defTabSz="711200">
            <a:lnSpc>
              <a:spcPct val="90000"/>
            </a:lnSpc>
            <a:spcBef>
              <a:spcPct val="0"/>
            </a:spcBef>
            <a:spcAft>
              <a:spcPct val="15000"/>
            </a:spcAft>
            <a:buChar char="•"/>
          </a:pPr>
          <a:r>
            <a:rPr lang="en-US" sz="1600" kern="1200" dirty="0"/>
            <a:t>Site Administrators</a:t>
          </a:r>
        </a:p>
        <a:p>
          <a:pPr marL="171450" lvl="1" indent="-171450" algn="l" defTabSz="711200">
            <a:lnSpc>
              <a:spcPct val="90000"/>
            </a:lnSpc>
            <a:spcBef>
              <a:spcPct val="0"/>
            </a:spcBef>
            <a:spcAft>
              <a:spcPct val="15000"/>
            </a:spcAft>
            <a:buChar char="•"/>
          </a:pPr>
          <a:r>
            <a:rPr lang="en-US" sz="1600" kern="1200" dirty="0"/>
            <a:t>Student System Support Staff</a:t>
          </a:r>
        </a:p>
      </dsp:txBody>
      <dsp:txXfrm>
        <a:off x="0" y="624377"/>
        <a:ext cx="4055689" cy="17293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7223"/>
          <a:ext cx="4055689" cy="50350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Files Submitted</a:t>
          </a:r>
        </a:p>
      </dsp:txBody>
      <dsp:txXfrm>
        <a:off x="0" y="47223"/>
        <a:ext cx="4055689" cy="503502"/>
      </dsp:txXfrm>
    </dsp:sp>
    <dsp:sp modelId="{E3E76491-8807-CA4F-8E4E-E290DDB1346B}">
      <dsp:nvSpPr>
        <dsp:cNvPr id="0" name=""/>
        <dsp:cNvSpPr/>
      </dsp:nvSpPr>
      <dsp:spPr>
        <a:xfrm>
          <a:off x="0" y="509473"/>
          <a:ext cx="4055689" cy="17334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Student Enrollment </a:t>
          </a:r>
          <a:r>
            <a:rPr lang="en-US" sz="1600" b="1" kern="1200" dirty="0"/>
            <a:t>(SENR)</a:t>
          </a:r>
        </a:p>
        <a:p>
          <a:pPr marL="171450" lvl="1" indent="-171450" algn="l" defTabSz="711200">
            <a:lnSpc>
              <a:spcPct val="90000"/>
            </a:lnSpc>
            <a:spcBef>
              <a:spcPct val="0"/>
            </a:spcBef>
            <a:spcAft>
              <a:spcPct val="15000"/>
            </a:spcAft>
            <a:buChar char="•"/>
          </a:pPr>
          <a:r>
            <a:rPr lang="en-US" sz="1600" b="0" kern="1200" dirty="0"/>
            <a:t>Staff Demographics </a:t>
          </a:r>
          <a:r>
            <a:rPr lang="en-US" sz="1600" b="1" kern="1200" dirty="0"/>
            <a:t>(SDEM)</a:t>
          </a:r>
        </a:p>
        <a:p>
          <a:pPr marL="171450" lvl="1" indent="-171450" algn="l" defTabSz="711200">
            <a:lnSpc>
              <a:spcPct val="90000"/>
            </a:lnSpc>
            <a:spcBef>
              <a:spcPct val="0"/>
            </a:spcBef>
            <a:spcAft>
              <a:spcPct val="15000"/>
            </a:spcAft>
            <a:buChar char="•"/>
          </a:pPr>
          <a:r>
            <a:rPr lang="en-US" sz="1600" b="0" kern="1200" dirty="0"/>
            <a:t>Course Completion </a:t>
          </a:r>
          <a:r>
            <a:rPr lang="en-US" sz="1600" b="1" kern="1200" dirty="0"/>
            <a:t>(CRSC)</a:t>
          </a:r>
        </a:p>
        <a:p>
          <a:pPr marL="171450" lvl="1" indent="-171450" algn="l" defTabSz="711200">
            <a:lnSpc>
              <a:spcPct val="90000"/>
            </a:lnSpc>
            <a:spcBef>
              <a:spcPct val="0"/>
            </a:spcBef>
            <a:spcAft>
              <a:spcPct val="15000"/>
            </a:spcAft>
            <a:buChar char="•"/>
          </a:pPr>
          <a:r>
            <a:rPr lang="en-US" sz="1600" b="0" kern="1200" dirty="0"/>
            <a:t>Student </a:t>
          </a:r>
          <a:r>
            <a:rPr lang="en-US" sz="1600" b="0" kern="1200" dirty="0" err="1"/>
            <a:t>Crs</a:t>
          </a:r>
          <a:r>
            <a:rPr lang="en-US" sz="1600" b="0" kern="1200" dirty="0"/>
            <a:t>. Completion </a:t>
          </a:r>
          <a:r>
            <a:rPr lang="en-US" sz="1600" b="1" kern="1200" dirty="0"/>
            <a:t>(SCSC)</a:t>
          </a:r>
        </a:p>
        <a:p>
          <a:pPr marL="171450" lvl="1" indent="-171450" algn="l" defTabSz="711200">
            <a:lnSpc>
              <a:spcPct val="90000"/>
            </a:lnSpc>
            <a:spcBef>
              <a:spcPct val="0"/>
            </a:spcBef>
            <a:spcAft>
              <a:spcPct val="15000"/>
            </a:spcAft>
            <a:buChar char="•"/>
          </a:pPr>
          <a:r>
            <a:rPr lang="en-US" sz="1600" b="0" kern="1200" dirty="0"/>
            <a:t>Student CTE </a:t>
          </a:r>
          <a:r>
            <a:rPr lang="en-US" sz="1600" b="1" kern="1200" dirty="0"/>
            <a:t>(SCTE)</a:t>
          </a:r>
        </a:p>
        <a:p>
          <a:pPr marL="171450" lvl="1" indent="-171450" algn="l" defTabSz="711200">
            <a:lnSpc>
              <a:spcPct val="90000"/>
            </a:lnSpc>
            <a:spcBef>
              <a:spcPct val="0"/>
            </a:spcBef>
            <a:spcAft>
              <a:spcPct val="15000"/>
            </a:spcAft>
            <a:buChar char="•"/>
          </a:pPr>
          <a:r>
            <a:rPr lang="en-US" sz="1600" b="0" kern="1200" dirty="0"/>
            <a:t>Work-based Learning </a:t>
          </a:r>
          <a:r>
            <a:rPr lang="en-US" sz="1600" b="1" kern="1200" dirty="0"/>
            <a:t>(WBLR)</a:t>
          </a:r>
        </a:p>
      </dsp:txBody>
      <dsp:txXfrm>
        <a:off x="0" y="509473"/>
        <a:ext cx="4055689" cy="17334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2144" y="68358"/>
          <a:ext cx="156574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sp:txBody>
      <dsp:txXfrm>
        <a:off x="2144" y="68358"/>
        <a:ext cx="1565742" cy="288000"/>
      </dsp:txXfrm>
    </dsp:sp>
    <dsp:sp modelId="{C667CE1B-53A2-4AFA-95A9-F9BE5EBD9521}">
      <dsp:nvSpPr>
        <dsp:cNvPr id="0" name=""/>
        <dsp:cNvSpPr/>
      </dsp:nvSpPr>
      <dsp:spPr>
        <a:xfrm>
          <a:off x="285503" y="377688"/>
          <a:ext cx="1978174" cy="684766"/>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hlinkClick xmlns:r="http://schemas.openxmlformats.org/officeDocument/2006/relationships" r:id="rId1"/>
            </a:rPr>
            <a:t>Course Sections Completed – Count by Content Area for Departmentalized Courses</a:t>
          </a: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305559" y="397744"/>
        <a:ext cx="1938062" cy="644654"/>
      </dsp:txXfrm>
    </dsp:sp>
    <dsp:sp modelId="{00C6806D-34FE-4E93-8A2E-BC646CEB24B1}">
      <dsp:nvSpPr>
        <dsp:cNvPr id="0" name=""/>
        <dsp:cNvSpPr/>
      </dsp:nvSpPr>
      <dsp:spPr>
        <a:xfrm rot="21586538">
          <a:off x="1842473" y="27537"/>
          <a:ext cx="74990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842473" y="105731"/>
        <a:ext cx="632954" cy="233894"/>
      </dsp:txXfrm>
    </dsp:sp>
    <dsp:sp modelId="{65355FE7-07BD-4D77-9CD3-96A7EDC7EC36}">
      <dsp:nvSpPr>
        <dsp:cNvPr id="0" name=""/>
        <dsp:cNvSpPr/>
      </dsp:nvSpPr>
      <dsp:spPr>
        <a:xfrm>
          <a:off x="2723546" y="57701"/>
          <a:ext cx="1565742"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3.10</a:t>
          </a:r>
        </a:p>
      </dsp:txBody>
      <dsp:txXfrm>
        <a:off x="2723546" y="57701"/>
        <a:ext cx="1565742" cy="288000"/>
      </dsp:txXfrm>
    </dsp:sp>
    <dsp:sp modelId="{0AD73FA7-AC78-4246-8DA1-CFE53596208B}">
      <dsp:nvSpPr>
        <dsp:cNvPr id="0" name=""/>
        <dsp:cNvSpPr/>
      </dsp:nvSpPr>
      <dsp:spPr>
        <a:xfrm>
          <a:off x="2795953" y="368645"/>
          <a:ext cx="2151753" cy="727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2"/>
            </a:rPr>
            <a:t>Course Sections Completed – Count and Details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2817258" y="389950"/>
        <a:ext cx="2109143" cy="684785"/>
      </dsp:txXfrm>
    </dsp:sp>
    <dsp:sp modelId="{CD3ADB74-BDF5-45BD-8060-602268BDE1E4}">
      <dsp:nvSpPr>
        <dsp:cNvPr id="0" name=""/>
        <dsp:cNvSpPr/>
      </dsp:nvSpPr>
      <dsp:spPr>
        <a:xfrm rot="44698">
          <a:off x="4570535" y="26065"/>
          <a:ext cx="72468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570540" y="103270"/>
        <a:ext cx="607734" cy="233894"/>
      </dsp:txXfrm>
    </dsp:sp>
    <dsp:sp modelId="{31B932EE-0D89-4588-8762-4C6832EE839A}">
      <dsp:nvSpPr>
        <dsp:cNvPr id="0" name=""/>
        <dsp:cNvSpPr/>
      </dsp:nvSpPr>
      <dsp:spPr>
        <a:xfrm>
          <a:off x="5656497" y="95837"/>
          <a:ext cx="1565742" cy="432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3.11</a:t>
          </a:r>
        </a:p>
      </dsp:txBody>
      <dsp:txXfrm>
        <a:off x="5656497" y="95837"/>
        <a:ext cx="1565742" cy="288000"/>
      </dsp:txXfrm>
    </dsp:sp>
    <dsp:sp modelId="{A7A61D85-2C7F-49D4-B79B-A797EF34FC6F}">
      <dsp:nvSpPr>
        <dsp:cNvPr id="0" name=""/>
        <dsp:cNvSpPr/>
      </dsp:nvSpPr>
      <dsp:spPr>
        <a:xfrm>
          <a:off x="5533882" y="368125"/>
          <a:ext cx="2456650" cy="574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3"/>
            </a:rPr>
            <a:t>Course Sections Completed – Student List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5550719" y="384962"/>
        <a:ext cx="2422976" cy="5411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1018" y="95"/>
          <a:ext cx="161397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sp:txBody>
      <dsp:txXfrm>
        <a:off x="1018" y="95"/>
        <a:ext cx="1613970" cy="288000"/>
      </dsp:txXfrm>
    </dsp:sp>
    <dsp:sp modelId="{01A871B4-AA96-41F9-9854-6A16387FB0F9}">
      <dsp:nvSpPr>
        <dsp:cNvPr id="0" name=""/>
        <dsp:cNvSpPr/>
      </dsp:nvSpPr>
      <dsp:spPr>
        <a:xfrm>
          <a:off x="83806" y="288191"/>
          <a:ext cx="2111574" cy="77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hlinkClick xmlns:r="http://schemas.openxmlformats.org/officeDocument/2006/relationships" r:id="rId1"/>
            </a:rPr>
            <a:t>Educational Options Course Completion – Student Count</a:t>
          </a:r>
          <a:r>
            <a:rPr lang="en-US" sz="1000" kern="1200"/>
            <a:t> </a:t>
          </a:r>
        </a:p>
        <a:p>
          <a:pPr marL="57150" lvl="1" indent="-57150" algn="l" defTabSz="444500">
            <a:lnSpc>
              <a:spcPct val="90000"/>
            </a:lnSpc>
            <a:spcBef>
              <a:spcPct val="0"/>
            </a:spcBef>
            <a:spcAft>
              <a:spcPct val="15000"/>
            </a:spcAft>
            <a:buChar char="•"/>
          </a:pPr>
          <a:endParaRPr lang="en-US" sz="1000" kern="1200"/>
        </a:p>
      </dsp:txBody>
      <dsp:txXfrm>
        <a:off x="106476" y="310861"/>
        <a:ext cx="2066234" cy="7286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4/15/2024</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4/15/2024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e.ca.gov/fg/aa/co/cars.as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Documentation.calpads.org</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dirty="0"/>
          </a:p>
        </p:txBody>
      </p:sp>
    </p:spTree>
    <p:extLst>
      <p:ext uri="{BB962C8B-B14F-4D97-AF65-F5344CB8AC3E}">
        <p14:creationId xmlns:p14="http://schemas.microsoft.com/office/powerpoint/2010/main" val="480631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563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73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264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315939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aseline="0" dirty="0"/>
              <a:t>EOY 1 Data Mapping Guides in the user manual -- </a:t>
            </a:r>
            <a:r>
              <a:rPr lang="en-US" sz="1200" dirty="0">
                <a:hlinkClick r:id="rId3"/>
              </a:rPr>
              <a:t>https://documentation.calpads.org/Reports/SnapshotODSReports/#eoy-1-report-mapping-guides</a:t>
            </a:r>
            <a:r>
              <a:rPr lang="en-US" sz="1200" baseline="0" dirty="0"/>
              <a:t>.  </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a:p>
        </p:txBody>
      </p:sp>
    </p:spTree>
    <p:extLst>
      <p:ext uri="{BB962C8B-B14F-4D97-AF65-F5344CB8AC3E}">
        <p14:creationId xmlns:p14="http://schemas.microsoft.com/office/powerpoint/2010/main" val="2040783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dirty="0"/>
          </a:p>
        </p:txBody>
      </p:sp>
    </p:spTree>
    <p:extLst>
      <p:ext uri="{BB962C8B-B14F-4D97-AF65-F5344CB8AC3E}">
        <p14:creationId xmlns:p14="http://schemas.microsoft.com/office/powerpoint/2010/main" val="1350187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942975"/>
            <a:ext cx="8405813" cy="472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092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657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69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0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live demo of website</a:t>
            </a:r>
            <a:r>
              <a:rPr lang="en-US" altLang="en-US" sz="1200" b="1" dirty="0">
                <a:solidFill>
                  <a:schemeClr val="tx1"/>
                </a:solidFill>
                <a:latin typeface="Arial" panose="020B0604020202020204" pitchFamily="34" charset="0"/>
              </a:rPr>
              <a:t> - </a:t>
            </a:r>
            <a:r>
              <a:rPr lang="en-US" sz="1200" dirty="0">
                <a:solidFill>
                  <a:prstClr val="black"/>
                </a:solidFill>
              </a:rPr>
              <a:t>CARS guidance and updates: </a:t>
            </a:r>
            <a:r>
              <a:rPr lang="en-US" sz="1200" dirty="0">
                <a:hlinkClick r:id="rId3"/>
              </a:rPr>
              <a:t>https://www.cde.ca.gov/fg/aa/co/cars.asp</a:t>
            </a: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411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22</a:t>
            </a:fld>
            <a:endParaRPr lang="en-US" noProof="0" dirty="0"/>
          </a:p>
        </p:txBody>
      </p:sp>
    </p:spTree>
    <p:extLst>
      <p:ext uri="{BB962C8B-B14F-4D97-AF65-F5344CB8AC3E}">
        <p14:creationId xmlns:p14="http://schemas.microsoft.com/office/powerpoint/2010/main" val="922281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aseline="0" dirty="0"/>
              <a:t>EOY 2 Data Mapping Guides in the user manual -- </a:t>
            </a:r>
            <a:r>
              <a:rPr lang="en-US" sz="1200" dirty="0">
                <a:hlinkClick r:id="rId3"/>
              </a:rPr>
              <a:t>https://documentation.calpads.org/Reports/SnapshotODSReports/#eoy-1-report-mapping-guides</a:t>
            </a:r>
            <a:endParaRPr lang="en-US" baseline="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23</a:t>
            </a:fld>
            <a:endParaRPr lang="en-US" noProof="0"/>
          </a:p>
        </p:txBody>
      </p:sp>
    </p:spTree>
    <p:extLst>
      <p:ext uri="{BB962C8B-B14F-4D97-AF65-F5344CB8AC3E}">
        <p14:creationId xmlns:p14="http://schemas.microsoft.com/office/powerpoint/2010/main" val="2037036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942975"/>
            <a:ext cx="8405813" cy="4727575"/>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568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6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884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597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97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To help with this we have a record NPS School discipline training on YouTube, https://www.youtube.com/watch?v=82aN0lgEUPU and an Excel document NPS Student Incident Guide, https://csis.fcmat.org/workflows/Invoke?token=CfDJ8MbNe0Ae_LFBoPfpP1jvtSmxmu7qbjW-c1uSicJPlmqwR-CgJVhel1kaJ5qb6R3_-8lsYLbLC_RN3J-kq4S5ignEEH2yHgmQIURR44Q1euVK7S7chJIj_xrh6Uuox8-OF5oe6D00znyQyDpW8ni5slc4v4PxO0ooCmsf06fnB3Ozez9cqyMBK_wyMFEmoO0hZdkVFPRQ2ICZIsmdt0NrkNZq5738ZaGl6bcrao61hoyE&amp;FilePath=CALPADSResources/NPS-Student-Incident-Guide.xlsx</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03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3 Data Mapping Guides in the user manual -- </a:t>
            </a:r>
            <a:r>
              <a:rPr lang="en-US" sz="1200" dirty="0">
                <a:hlinkClick r:id="rId3"/>
              </a:rPr>
              <a:t>https://documentation.calpads.org/Reports/SnapshotODSReports/#eoy-1-report-mapping-guides</a:t>
            </a:r>
            <a:endParaRPr lang="en-US" sz="120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30</a:t>
            </a:fld>
            <a:endParaRPr lang="en-US" noProof="0"/>
          </a:p>
        </p:txBody>
      </p:sp>
    </p:spTree>
    <p:extLst>
      <p:ext uri="{BB962C8B-B14F-4D97-AF65-F5344CB8AC3E}">
        <p14:creationId xmlns:p14="http://schemas.microsoft.com/office/powerpoint/2010/main" val="2369566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https://www.cde.ca.gov/nr/el/le/yr21ltr0819.asp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https://www.cde.ca.gov/nr/el/le/yr23ltr0221.asp</a:t>
            </a:r>
            <a:endParaRPr lang="en-US" dirty="0">
              <a:latin typeface="+mn-lt"/>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31</a:t>
            </a:fld>
            <a:endParaRPr lang="en-US" noProof="0" dirty="0"/>
          </a:p>
        </p:txBody>
      </p:sp>
    </p:spTree>
    <p:extLst>
      <p:ext uri="{BB962C8B-B14F-4D97-AF65-F5344CB8AC3E}">
        <p14:creationId xmlns:p14="http://schemas.microsoft.com/office/powerpoint/2010/main" val="2922990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32</a:t>
            </a:fld>
            <a:endParaRPr lang="en-US" noProof="0" dirty="0"/>
          </a:p>
        </p:txBody>
      </p:sp>
    </p:spTree>
    <p:extLst>
      <p:ext uri="{BB962C8B-B14F-4D97-AF65-F5344CB8AC3E}">
        <p14:creationId xmlns:p14="http://schemas.microsoft.com/office/powerpoint/2010/main" val="2514111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231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158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659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36</a:t>
            </a:fld>
            <a:endParaRPr lang="en-US" noProof="0" dirty="0"/>
          </a:p>
        </p:txBody>
      </p:sp>
    </p:spTree>
    <p:extLst>
      <p:ext uri="{BB962C8B-B14F-4D97-AF65-F5344CB8AC3E}">
        <p14:creationId xmlns:p14="http://schemas.microsoft.com/office/powerpoint/2010/main" val="1282483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4 Data Mapping Guides in the user manual -- </a:t>
            </a:r>
            <a:r>
              <a:rPr lang="en-US" sz="1200" dirty="0">
                <a:hlinkClick r:id="rId3"/>
              </a:rPr>
              <a:t>https://documentation.calpads.org/Reports/SnapshotODSReports/#eoy-1-report-mapping-guides</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37</a:t>
            </a:fld>
            <a:endParaRPr lang="en-US" noProof="0"/>
          </a:p>
        </p:txBody>
      </p:sp>
    </p:spTree>
    <p:extLst>
      <p:ext uri="{BB962C8B-B14F-4D97-AF65-F5344CB8AC3E}">
        <p14:creationId xmlns:p14="http://schemas.microsoft.com/office/powerpoint/2010/main" val="995405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38</a:t>
            </a:fld>
            <a:endParaRPr lang="en-US" noProof="0" dirty="0"/>
          </a:p>
        </p:txBody>
      </p:sp>
    </p:spTree>
    <p:extLst>
      <p:ext uri="{BB962C8B-B14F-4D97-AF65-F5344CB8AC3E}">
        <p14:creationId xmlns:p14="http://schemas.microsoft.com/office/powerpoint/2010/main" val="3866790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39</a:t>
            </a:fld>
            <a:endParaRPr lang="en-US" noProof="0" dirty="0"/>
          </a:p>
        </p:txBody>
      </p:sp>
    </p:spTree>
    <p:extLst>
      <p:ext uri="{BB962C8B-B14F-4D97-AF65-F5344CB8AC3E}">
        <p14:creationId xmlns:p14="http://schemas.microsoft.com/office/powerpoint/2010/main" val="283347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468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42</a:t>
            </a:fld>
            <a:endParaRPr lang="en-US" noProof="0" dirty="0"/>
          </a:p>
        </p:txBody>
      </p:sp>
    </p:spTree>
    <p:extLst>
      <p:ext uri="{BB962C8B-B14F-4D97-AF65-F5344CB8AC3E}">
        <p14:creationId xmlns:p14="http://schemas.microsoft.com/office/powerpoint/2010/main" val="3956529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703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303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dirty="0"/>
          </a:p>
        </p:txBody>
      </p:sp>
    </p:spTree>
    <p:extLst>
      <p:ext uri="{BB962C8B-B14F-4D97-AF65-F5344CB8AC3E}">
        <p14:creationId xmlns:p14="http://schemas.microsoft.com/office/powerpoint/2010/main" val="4251768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dirty="0"/>
          </a:p>
        </p:txBody>
      </p:sp>
    </p:spTree>
    <p:extLst>
      <p:ext uri="{BB962C8B-B14F-4D97-AF65-F5344CB8AC3E}">
        <p14:creationId xmlns:p14="http://schemas.microsoft.com/office/powerpoint/2010/main" val="4040368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99967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34201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5</a:t>
            </a:fld>
            <a:endParaRPr lang="en-US"/>
          </a:p>
        </p:txBody>
      </p:sp>
    </p:spTree>
    <p:extLst>
      <p:ext uri="{BB962C8B-B14F-4D97-AF65-F5344CB8AC3E}">
        <p14:creationId xmlns:p14="http://schemas.microsoft.com/office/powerpoint/2010/main" val="37888564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351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94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8</a:t>
            </a:fld>
            <a:endParaRPr lang="en-US" noProof="0" dirty="0"/>
          </a:p>
        </p:txBody>
      </p:sp>
    </p:spTree>
    <p:extLst>
      <p:ext uri="{BB962C8B-B14F-4D97-AF65-F5344CB8AC3E}">
        <p14:creationId xmlns:p14="http://schemas.microsoft.com/office/powerpoint/2010/main" val="1539516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69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6893227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73115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Primer 22-23</a:t>
            </a:r>
            <a:endParaRPr lang="en-US" noProof="0" dirty="0"/>
          </a:p>
        </p:txBody>
      </p:sp>
    </p:spTree>
    <p:extLst>
      <p:ext uri="{BB962C8B-B14F-4D97-AF65-F5344CB8AC3E}">
        <p14:creationId xmlns:p14="http://schemas.microsoft.com/office/powerpoint/2010/main" val="42304375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999480499"/>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Primer 22-23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122860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Primer 22-23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7132374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endParaRPr lang="en-US"/>
          </a:p>
        </p:txBody>
      </p:sp>
      <p:sp>
        <p:nvSpPr>
          <p:cNvPr id="5" name="Rectangle 12"/>
          <p:cNvSpPr>
            <a:spLocks noGrp="1" noChangeArrowheads="1"/>
          </p:cNvSpPr>
          <p:nvPr>
            <p:ph type="ftr" sz="quarter" idx="11"/>
          </p:nvPr>
        </p:nvSpPr>
        <p:spPr>
          <a:ln/>
        </p:spPr>
        <p:txBody>
          <a:bodyPr/>
          <a:lstStyle>
            <a:lvl1pPr>
              <a:defRPr/>
            </a:lvl1pPr>
          </a:lstStyle>
          <a:p>
            <a:r>
              <a:rPr lang="en-US"/>
              <a:t>EOY Primer 22-23</a:t>
            </a:r>
          </a:p>
        </p:txBody>
      </p:sp>
      <p:sp>
        <p:nvSpPr>
          <p:cNvPr id="6" name="Rectangle 13"/>
          <p:cNvSpPr>
            <a:spLocks noGrp="1" noChangeArrowheads="1"/>
          </p:cNvSpPr>
          <p:nvPr>
            <p:ph type="sldNum" sz="quarter" idx="12"/>
          </p:nvPr>
        </p:nvSpPr>
        <p:spPr>
          <a:ln/>
        </p:spPr>
        <p:txBody>
          <a:bodyPr/>
          <a:lstStyle>
            <a:lvl1pPr>
              <a:defRPr/>
            </a:lvl1pPr>
          </a:lstStyle>
          <a:p>
            <a:fld id="{A9F18366-5DDC-4DD5-BB18-56B949762CEE}" type="slidenum">
              <a:rPr lang="en-US" smtClean="0"/>
              <a:t>‹#›</a:t>
            </a:fld>
            <a:endParaRPr lang="en-US"/>
          </a:p>
        </p:txBody>
      </p:sp>
    </p:spTree>
    <p:extLst>
      <p:ext uri="{BB962C8B-B14F-4D97-AF65-F5344CB8AC3E}">
        <p14:creationId xmlns:p14="http://schemas.microsoft.com/office/powerpoint/2010/main" val="20148360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63433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44738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AY 2022-23</a:t>
            </a:r>
          </a:p>
        </p:txBody>
      </p:sp>
    </p:spTree>
    <p:extLst>
      <p:ext uri="{BB962C8B-B14F-4D97-AF65-F5344CB8AC3E}">
        <p14:creationId xmlns:p14="http://schemas.microsoft.com/office/powerpoint/2010/main" val="3428243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AY 2022-23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3350762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3185104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173341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6342834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662092265"/>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AY 2022-23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682360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199013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658455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AY 2022-23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4998867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91866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Primer 22-23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Reports and Certification v1.0 AY 2022-23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783861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Reports and Certification v1.0 AY 2022-23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6922753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40721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AY 2022-23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0959264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7064485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012272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AY 2022-23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418080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850171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Reports and Certification v1.0 AY 2022-23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84521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47379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Reports and Certification v1.0 AY 2022-23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161614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Reports and Certification v1.0 AY 2022-23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0807623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79870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Reports and Certification v1.0 AY 2022-23</a:t>
            </a:r>
          </a:p>
        </p:txBody>
      </p:sp>
    </p:spTree>
    <p:extLst>
      <p:ext uri="{BB962C8B-B14F-4D97-AF65-F5344CB8AC3E}">
        <p14:creationId xmlns:p14="http://schemas.microsoft.com/office/powerpoint/2010/main" val="15496703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AY 2022-23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57219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Reports and Certification v1.0 AY 2022-23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2128413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Reports and Certification v1.0 AY 2022-23</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7353389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endParaRPr lang="en-US" dirty="0"/>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endParaRPr lang="en-US" dirty="0"/>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7149788"/>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Primer 22-23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Primer 22-23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Primer 22-23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Primer 22-23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Primer 22-23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Primer 22-23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Primer 22-23</a:t>
            </a:r>
            <a:endParaRPr lang="en-US" noProof="0" dirty="0"/>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Primer 22-23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Primer 22-23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Primer 22-23</a:t>
            </a:r>
            <a:endParaRPr lang="en-US" noProof="0" dirty="0"/>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29735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blipFill>
          <a:blip r:embed="rId2"/>
          <a:stretch>
            <a:fillRect/>
          </a:stretch>
        </a:blip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78556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11B520B1-6943-4489-92FF-75F2493CCD07}"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EOY Primer 22-23</a:t>
            </a:r>
          </a:p>
        </p:txBody>
      </p:sp>
    </p:spTree>
    <p:extLst>
      <p:ext uri="{BB962C8B-B14F-4D97-AF65-F5344CB8AC3E}">
        <p14:creationId xmlns:p14="http://schemas.microsoft.com/office/powerpoint/2010/main" val="348725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Primer 22-23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39545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45158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0190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8866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29213955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EOY Primer 22-23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71245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1745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Primer 22-23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70973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Primer 22-23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148863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D3D46EFB-0A64-4653-9A20-9EFEB001D985}" type="slidenum">
              <a:rPr lang="en-US" smtClean="0"/>
              <a:pPr>
                <a:defRPr/>
              </a:pPr>
              <a:t>‹#›</a:t>
            </a:fld>
            <a:endParaRPr lang="en-US"/>
          </a:p>
        </p:txBody>
      </p:sp>
    </p:spTree>
    <p:extLst>
      <p:ext uri="{BB962C8B-B14F-4D97-AF65-F5344CB8AC3E}">
        <p14:creationId xmlns:p14="http://schemas.microsoft.com/office/powerpoint/2010/main" val="3711672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EOY Primer 22-23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09EA43A2-B4E3-403D-B646-A570092A65D2}" type="slidenum">
              <a:rPr lang="en-US" smtClean="0"/>
              <a:pPr>
                <a:defRPr/>
              </a:pPr>
              <a:t>‹#›</a:t>
            </a:fld>
            <a:endParaRPr lang="en-US"/>
          </a:p>
        </p:txBody>
      </p:sp>
    </p:spTree>
    <p:extLst>
      <p:ext uri="{BB962C8B-B14F-4D97-AF65-F5344CB8AC3E}">
        <p14:creationId xmlns:p14="http://schemas.microsoft.com/office/powerpoint/2010/main" val="1715419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pPr>
              <a:defRPr/>
            </a:pPr>
            <a:r>
              <a:rPr lang="en-US"/>
              <a:t>EOY Primer 22-23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pPr>
              <a:defRPr/>
            </a:pPr>
            <a:fld id="{49BEC4F1-57D4-4D09-8107-BE29184386AC}" type="slidenum">
              <a:rPr lang="en-US" smtClean="0"/>
              <a:pPr>
                <a:defRPr/>
              </a:pPr>
              <a:t>‹#›</a:t>
            </a:fld>
            <a:endParaRPr lang="en-US"/>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83242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34325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Primer 22-23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815569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04932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49229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Primer 22-23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005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BB4C87F9-946B-4B3C-9482-D9DBAFCB5320}" type="slidenum">
              <a:rPr lang="en-US" smtClean="0"/>
              <a:pPr>
                <a:defRPr/>
              </a:pPr>
              <a:t>‹#›</a:t>
            </a:fld>
            <a:endParaRPr lang="en-US"/>
          </a:p>
        </p:txBody>
      </p:sp>
    </p:spTree>
    <p:extLst>
      <p:ext uri="{BB962C8B-B14F-4D97-AF65-F5344CB8AC3E}">
        <p14:creationId xmlns:p14="http://schemas.microsoft.com/office/powerpoint/2010/main" val="1177592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pPr>
              <a:defRPr/>
            </a:pPr>
            <a:r>
              <a:rPr lang="en-US"/>
              <a:t>EOY Primer 22-23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pPr>
              <a:defRPr/>
            </a:pPr>
            <a:fld id="{D5449987-D549-4136-9617-497F91F4508D}" type="slidenum">
              <a:rPr lang="en-US" smtClean="0"/>
              <a:pPr>
                <a:defRPr/>
              </a:pPr>
              <a:t>‹#›</a:t>
            </a:fld>
            <a:endParaRPr lang="en-US"/>
          </a:p>
        </p:txBody>
      </p:sp>
    </p:spTree>
    <p:extLst>
      <p:ext uri="{BB962C8B-B14F-4D97-AF65-F5344CB8AC3E}">
        <p14:creationId xmlns:p14="http://schemas.microsoft.com/office/powerpoint/2010/main" val="22059171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9617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Primer 22-23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31624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Primer 22-23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498507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1658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9CE8E97C-5F26-4DDC-8BC2-BF823C37AC35}"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EOY Primer 22-23</a:t>
            </a:r>
          </a:p>
        </p:txBody>
      </p:sp>
    </p:spTree>
    <p:extLst>
      <p:ext uri="{BB962C8B-B14F-4D97-AF65-F5344CB8AC3E}">
        <p14:creationId xmlns:p14="http://schemas.microsoft.com/office/powerpoint/2010/main" val="218092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AF90469F-BED0-4277-9EE9-74AE5DC0FCC3}"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Primer 22-23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03510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5DDD43CB-BE3B-4B9F-8E63-743213D1AF5C}"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Primer 22-23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940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Diagonal Stripe 1">
            <a:extLst>
              <a:ext uri="{FF2B5EF4-FFF2-40B4-BE49-F238E27FC236}">
                <a16:creationId xmlns:a16="http://schemas.microsoft.com/office/drawing/2014/main" id="{134788FD-2278-B148-9AD2-BDD956624149}"/>
              </a:ext>
            </a:extLst>
          </p:cNvPr>
          <p:cNvSpPr/>
          <p:nvPr userDrawn="1"/>
        </p:nvSpPr>
        <p:spPr bwMode="auto">
          <a:xfrm>
            <a:off x="-4483" y="0"/>
            <a:ext cx="6890498" cy="6866969"/>
          </a:xfrm>
          <a:prstGeom prst="diagStrip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1" name="Rectangle 9"/>
          <p:cNvSpPr>
            <a:spLocks noGrp="1" noChangeArrowheads="1"/>
          </p:cNvSpPr>
          <p:nvPr>
            <p:ph type="dt" sz="quarter" idx="10"/>
          </p:nvPr>
        </p:nvSpPr>
        <p:spPr>
          <a:xfrm>
            <a:off x="1219202" y="6172203"/>
            <a:ext cx="2840567" cy="474663"/>
          </a:xfrm>
          <a:prstGeom prst="rect">
            <a:avLst/>
          </a:prstGeom>
        </p:spPr>
        <p:txBody>
          <a:bodyPr/>
          <a:lstStyle>
            <a:lvl1pPr>
              <a:defRPr sz="1400">
                <a:solidFill>
                  <a:schemeClr val="bg1"/>
                </a:solidFill>
              </a:defRPr>
            </a:lvl1pPr>
          </a:lstStyle>
          <a:p>
            <a:pPr>
              <a:defRPr/>
            </a:pPr>
            <a:endParaRPr lang="en-US"/>
          </a:p>
        </p:txBody>
      </p:sp>
      <p:sp>
        <p:nvSpPr>
          <p:cNvPr id="12" name="Rectangle 10"/>
          <p:cNvSpPr>
            <a:spLocks noGrp="1" noChangeArrowheads="1"/>
          </p:cNvSpPr>
          <p:nvPr>
            <p:ph type="ftr" sz="quarter" idx="11"/>
          </p:nvPr>
        </p:nvSpPr>
        <p:spPr>
          <a:xfrm>
            <a:off x="4368800" y="6248403"/>
            <a:ext cx="7215717" cy="474663"/>
          </a:xfrm>
        </p:spPr>
        <p:txBody>
          <a:bodyPr/>
          <a:lstStyle>
            <a:lvl1pPr>
              <a:defRPr/>
            </a:lvl1pPr>
          </a:lstStyle>
          <a:p>
            <a:pPr>
              <a:defRPr/>
            </a:pPr>
            <a:r>
              <a:rPr lang="en-US"/>
              <a:t>EOY Primer 22-23</a:t>
            </a:r>
          </a:p>
        </p:txBody>
      </p:sp>
      <p:pic>
        <p:nvPicPr>
          <p:cNvPr id="14" name="Picture 13">
            <a:extLst>
              <a:ext uri="{FF2B5EF4-FFF2-40B4-BE49-F238E27FC236}">
                <a16:creationId xmlns:a16="http://schemas.microsoft.com/office/drawing/2014/main" id="{1781A1E3-B06F-D54D-8FBB-8C8D3C4FF9F6}"/>
              </a:ext>
            </a:extLst>
          </p:cNvPr>
          <p:cNvPicPr>
            <a:picLocks noChangeAspect="1"/>
          </p:cNvPicPr>
          <p:nvPr userDrawn="1"/>
        </p:nvPicPr>
        <p:blipFill>
          <a:blip r:embed="rId2"/>
          <a:stretch>
            <a:fillRect/>
          </a:stretch>
        </p:blipFill>
        <p:spPr>
          <a:xfrm>
            <a:off x="11143592" y="53829"/>
            <a:ext cx="864730" cy="853044"/>
          </a:xfrm>
          <a:prstGeom prst="rect">
            <a:avLst/>
          </a:prstGeom>
        </p:spPr>
      </p:pic>
      <p:pic>
        <p:nvPicPr>
          <p:cNvPr id="15" name="Picture 14">
            <a:extLst>
              <a:ext uri="{FF2B5EF4-FFF2-40B4-BE49-F238E27FC236}">
                <a16:creationId xmlns:a16="http://schemas.microsoft.com/office/drawing/2014/main" id="{BE7275B3-1651-2949-AB93-D592E171D06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a:ext>
            </a:extLst>
          </a:blip>
          <a:stretch>
            <a:fillRect/>
          </a:stretch>
        </p:blipFill>
        <p:spPr>
          <a:xfrm>
            <a:off x="6886016" y="53829"/>
            <a:ext cx="4041835" cy="899424"/>
          </a:xfrm>
          <a:prstGeom prst="rect">
            <a:avLst/>
          </a:prstGeom>
        </p:spPr>
      </p:pic>
      <p:sp>
        <p:nvSpPr>
          <p:cNvPr id="18" name="AutoShape 12">
            <a:extLst>
              <a:ext uri="{FF2B5EF4-FFF2-40B4-BE49-F238E27FC236}">
                <a16:creationId xmlns:a16="http://schemas.microsoft.com/office/drawing/2014/main" id="{8ACA714C-2E83-7645-B0D6-AA89F693BAAC}"/>
              </a:ext>
            </a:extLst>
          </p:cNvPr>
          <p:cNvSpPr>
            <a:spLocks noGrp="1" noChangeArrowheads="1"/>
          </p:cNvSpPr>
          <p:nvPr>
            <p:ph type="ctrTitle" sz="quarter" hasCustomPrompt="1"/>
          </p:nvPr>
        </p:nvSpPr>
        <p:spPr>
          <a:xfrm>
            <a:off x="5410201" y="1464562"/>
            <a:ext cx="6172200" cy="1425222"/>
          </a:xfrm>
          <a:prstGeom prst="roundRect">
            <a:avLst>
              <a:gd name="adj" fmla="val 50000"/>
            </a:avLst>
          </a:prstGeom>
        </p:spPr>
        <p:txBody>
          <a:bodyPr anchor="ctr"/>
          <a:lstStyle>
            <a:lvl1pPr algn="ctr">
              <a:defRPr sz="2800">
                <a:solidFill>
                  <a:schemeClr val="tx1"/>
                </a:solidFill>
                <a:latin typeface="+mj-lt"/>
                <a:cs typeface="Cordia New" panose="020B0304020202020204" pitchFamily="34" charset="-34"/>
              </a:defRPr>
            </a:lvl1pPr>
          </a:lstStyle>
          <a:p>
            <a:r>
              <a:rPr lang="en-US" dirty="0"/>
              <a:t>Click to edit Master </a:t>
            </a:r>
            <a:br>
              <a:rPr lang="en-US" dirty="0"/>
            </a:br>
            <a:r>
              <a:rPr lang="en-US" dirty="0"/>
              <a:t>title style</a:t>
            </a:r>
          </a:p>
        </p:txBody>
      </p:sp>
      <p:sp>
        <p:nvSpPr>
          <p:cNvPr id="19" name="Diagonal Stripe 18">
            <a:extLst>
              <a:ext uri="{FF2B5EF4-FFF2-40B4-BE49-F238E27FC236}">
                <a16:creationId xmlns:a16="http://schemas.microsoft.com/office/drawing/2014/main" id="{6B143BDE-8850-2945-8B0F-7B92A6A84305}"/>
              </a:ext>
            </a:extLst>
          </p:cNvPr>
          <p:cNvSpPr/>
          <p:nvPr userDrawn="1"/>
        </p:nvSpPr>
        <p:spPr bwMode="auto">
          <a:xfrm>
            <a:off x="-6725" y="0"/>
            <a:ext cx="6890500" cy="3200060"/>
          </a:xfrm>
          <a:prstGeom prst="diagStripe">
            <a:avLst/>
          </a:prstGeom>
          <a:solidFill>
            <a:srgbClr val="4CAFE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1" name="Diagonal Stripe 20">
            <a:extLst>
              <a:ext uri="{FF2B5EF4-FFF2-40B4-BE49-F238E27FC236}">
                <a16:creationId xmlns:a16="http://schemas.microsoft.com/office/drawing/2014/main" id="{93EC5C30-9C29-6640-BE1B-83B09C68DE5F}"/>
              </a:ext>
            </a:extLst>
          </p:cNvPr>
          <p:cNvSpPr/>
          <p:nvPr userDrawn="1"/>
        </p:nvSpPr>
        <p:spPr bwMode="auto">
          <a:xfrm>
            <a:off x="-6725" y="3744750"/>
            <a:ext cx="12198725" cy="3122220"/>
          </a:xfrm>
          <a:prstGeom prst="diagStripe">
            <a:avLst/>
          </a:prstGeom>
          <a:gradFill>
            <a:gsLst>
              <a:gs pos="0">
                <a:schemeClr val="accent5">
                  <a:alpha val="0"/>
                  <a:lumMod val="0"/>
                  <a:lumOff val="100000"/>
                </a:schemeClr>
              </a:gs>
              <a:gs pos="100000">
                <a:srgbClr val="FFA50C"/>
              </a:gs>
            </a:gsLst>
            <a:path path="circle">
              <a:fillToRect l="50000" t="-80000" r="50000" b="18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9864" name="Rectangle 8"/>
          <p:cNvSpPr>
            <a:spLocks noGrp="1" noChangeArrowheads="1"/>
          </p:cNvSpPr>
          <p:nvPr>
            <p:ph type="subTitle" idx="1"/>
          </p:nvPr>
        </p:nvSpPr>
        <p:spPr>
          <a:xfrm>
            <a:off x="5789611" y="3630445"/>
            <a:ext cx="5350933" cy="1447801"/>
          </a:xfrm>
        </p:spPr>
        <p:txBody>
          <a:bodyPr anchor="b"/>
          <a:lstStyle>
            <a:lvl1pPr marL="0" indent="0">
              <a:buFont typeface="Wingdings" pitchFamily="2" charset="2"/>
              <a:buNone/>
              <a:defRPr>
                <a:solidFill>
                  <a:srgbClr val="663300"/>
                </a:solidFill>
              </a:defRPr>
            </a:lvl1pPr>
          </a:lstStyle>
          <a:p>
            <a:r>
              <a:rPr lang="en-US" dirty="0"/>
              <a:t>Click to edit Master subtitle style</a:t>
            </a:r>
          </a:p>
        </p:txBody>
      </p:sp>
    </p:spTree>
    <p:extLst>
      <p:ext uri="{BB962C8B-B14F-4D97-AF65-F5344CB8AC3E}">
        <p14:creationId xmlns:p14="http://schemas.microsoft.com/office/powerpoint/2010/main" val="3436571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79864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308860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Primer 22-23</a:t>
            </a:r>
            <a:endParaRPr lang="en-US" noProof="0" dirty="0"/>
          </a:p>
        </p:txBody>
      </p:sp>
    </p:spTree>
    <p:extLst>
      <p:ext uri="{BB962C8B-B14F-4D97-AF65-F5344CB8AC3E}">
        <p14:creationId xmlns:p14="http://schemas.microsoft.com/office/powerpoint/2010/main" val="368599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Primer 22-23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286150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975785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007930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45865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183681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Primer 22-23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425351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03757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173129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Primer 22-23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44076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46944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Primer 22-23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443479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Primer 22-23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098381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5996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Primer 22-23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500487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7946653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607938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Primer 22-23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1355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682423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012273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Primer 22-23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007026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Primer 22-23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5747834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88789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Primer 22-23</a:t>
            </a:r>
            <a:endParaRPr lang="en-US" noProof="0" dirty="0"/>
          </a:p>
        </p:txBody>
      </p:sp>
    </p:spTree>
    <p:extLst>
      <p:ext uri="{BB962C8B-B14F-4D97-AF65-F5344CB8AC3E}">
        <p14:creationId xmlns:p14="http://schemas.microsoft.com/office/powerpoint/2010/main" val="21676278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Primer 22-23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473830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Primer 22-23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8894388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6725-A8E6-48FB-95FE-A76CADCF5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9C1DB6-D9B0-44CD-8477-26AAF26CD1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A40097-0D70-4BE7-9409-9F2DC6BCB3F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1448D6F-389F-40F6-986B-1DD03C337CC1}"/>
              </a:ext>
            </a:extLst>
          </p:cNvPr>
          <p:cNvSpPr>
            <a:spLocks noGrp="1"/>
          </p:cNvSpPr>
          <p:nvPr>
            <p:ph type="ftr" sz="quarter" idx="11"/>
          </p:nvPr>
        </p:nvSpPr>
        <p:spPr/>
        <p:txBody>
          <a:bodyPr/>
          <a:lstStyle/>
          <a:p>
            <a:r>
              <a:rPr lang="en-US"/>
              <a:t>EOY Primer 22-23</a:t>
            </a:r>
          </a:p>
        </p:txBody>
      </p:sp>
      <p:sp>
        <p:nvSpPr>
          <p:cNvPr id="6" name="Slide Number Placeholder 5">
            <a:extLst>
              <a:ext uri="{FF2B5EF4-FFF2-40B4-BE49-F238E27FC236}">
                <a16:creationId xmlns:a16="http://schemas.microsoft.com/office/drawing/2014/main" id="{7B18ADEC-B687-491F-9BD2-CBA5E0A8DF5D}"/>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5589269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02F2-D4C3-4211-BBC1-F7DA5ED6D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CD2A8-221A-4895-B328-5DD03885A8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3DC52-C8CE-4E14-8579-95C2D2FB7FE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DAEF73-81FE-4D8A-887C-94B2B200B5CE}"/>
              </a:ext>
            </a:extLst>
          </p:cNvPr>
          <p:cNvSpPr>
            <a:spLocks noGrp="1"/>
          </p:cNvSpPr>
          <p:nvPr>
            <p:ph type="ftr" sz="quarter" idx="11"/>
          </p:nvPr>
        </p:nvSpPr>
        <p:spPr/>
        <p:txBody>
          <a:bodyPr/>
          <a:lstStyle/>
          <a:p>
            <a:r>
              <a:rPr lang="en-US"/>
              <a:t>EOY Primer 22-23</a:t>
            </a:r>
          </a:p>
        </p:txBody>
      </p:sp>
      <p:sp>
        <p:nvSpPr>
          <p:cNvPr id="6" name="Slide Number Placeholder 5">
            <a:extLst>
              <a:ext uri="{FF2B5EF4-FFF2-40B4-BE49-F238E27FC236}">
                <a16:creationId xmlns:a16="http://schemas.microsoft.com/office/drawing/2014/main" id="{9A878315-3534-4531-B8A1-3847C0C01EEF}"/>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60023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Primer 22-23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9299-5F06-43D5-830C-C29016DA98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0B4A34-137E-4E76-8072-D09CD04B2C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81B1C8-2713-4222-A100-D7D83740830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D60A7F4-9E22-4A35-967E-9D799A4040EF}"/>
              </a:ext>
            </a:extLst>
          </p:cNvPr>
          <p:cNvSpPr>
            <a:spLocks noGrp="1"/>
          </p:cNvSpPr>
          <p:nvPr>
            <p:ph type="ftr" sz="quarter" idx="11"/>
          </p:nvPr>
        </p:nvSpPr>
        <p:spPr/>
        <p:txBody>
          <a:bodyPr/>
          <a:lstStyle/>
          <a:p>
            <a:r>
              <a:rPr lang="en-US"/>
              <a:t>EOY Primer 22-23</a:t>
            </a:r>
          </a:p>
        </p:txBody>
      </p:sp>
      <p:sp>
        <p:nvSpPr>
          <p:cNvPr id="6" name="Slide Number Placeholder 5">
            <a:extLst>
              <a:ext uri="{FF2B5EF4-FFF2-40B4-BE49-F238E27FC236}">
                <a16:creationId xmlns:a16="http://schemas.microsoft.com/office/drawing/2014/main" id="{71427BB6-6E59-4875-B6DD-27A3BAED747A}"/>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2722287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F895-1E97-43CC-90EE-C316A6311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574114-B8A5-4DC0-99D8-0C636D2FDE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C32B70-D42C-4C17-8DCD-368124864D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CEBAA6-B821-4BE9-8BE3-C0F844A732E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ABC9708-5C7E-4EE2-BC84-37140805FA27}"/>
              </a:ext>
            </a:extLst>
          </p:cNvPr>
          <p:cNvSpPr>
            <a:spLocks noGrp="1"/>
          </p:cNvSpPr>
          <p:nvPr>
            <p:ph type="ftr" sz="quarter" idx="11"/>
          </p:nvPr>
        </p:nvSpPr>
        <p:spPr/>
        <p:txBody>
          <a:bodyPr/>
          <a:lstStyle/>
          <a:p>
            <a:r>
              <a:rPr lang="en-US"/>
              <a:t>EOY Primer 22-23</a:t>
            </a:r>
          </a:p>
        </p:txBody>
      </p:sp>
      <p:sp>
        <p:nvSpPr>
          <p:cNvPr id="7" name="Slide Number Placeholder 6">
            <a:extLst>
              <a:ext uri="{FF2B5EF4-FFF2-40B4-BE49-F238E27FC236}">
                <a16:creationId xmlns:a16="http://schemas.microsoft.com/office/drawing/2014/main" id="{A838D8A0-ABE4-43FF-9F5A-80ED1A067F04}"/>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7165391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684-CA89-405F-BCDF-EB5430894C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966279-2BAB-4E01-965F-FCCDDE5A66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151EE6-F833-49F7-8357-C990C605F5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98B953-D348-4A1F-A670-B3958F1D6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6640EF-03BC-41C7-BE89-BAEB45A606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80997A-DA8A-4A7E-9303-587F7A230CF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3D0E74F-CA5F-4944-B388-7D6B933E63C5}"/>
              </a:ext>
            </a:extLst>
          </p:cNvPr>
          <p:cNvSpPr>
            <a:spLocks noGrp="1"/>
          </p:cNvSpPr>
          <p:nvPr>
            <p:ph type="ftr" sz="quarter" idx="11"/>
          </p:nvPr>
        </p:nvSpPr>
        <p:spPr/>
        <p:txBody>
          <a:bodyPr/>
          <a:lstStyle/>
          <a:p>
            <a:r>
              <a:rPr lang="en-US"/>
              <a:t>EOY Primer 22-23</a:t>
            </a:r>
          </a:p>
        </p:txBody>
      </p:sp>
      <p:sp>
        <p:nvSpPr>
          <p:cNvPr id="9" name="Slide Number Placeholder 8">
            <a:extLst>
              <a:ext uri="{FF2B5EF4-FFF2-40B4-BE49-F238E27FC236}">
                <a16:creationId xmlns:a16="http://schemas.microsoft.com/office/drawing/2014/main" id="{60E36531-8873-4335-A4E3-D95EFB148B28}"/>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34258315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81D20-4CBB-4387-BD0A-5AA4E44D6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F5B41-D144-47BA-8B40-22B4F35A3E0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7C72903-9806-4883-A10F-5215DBA3E738}"/>
              </a:ext>
            </a:extLst>
          </p:cNvPr>
          <p:cNvSpPr>
            <a:spLocks noGrp="1"/>
          </p:cNvSpPr>
          <p:nvPr>
            <p:ph type="ftr" sz="quarter" idx="11"/>
          </p:nvPr>
        </p:nvSpPr>
        <p:spPr/>
        <p:txBody>
          <a:bodyPr/>
          <a:lstStyle/>
          <a:p>
            <a:r>
              <a:rPr lang="en-US"/>
              <a:t>EOY Primer 22-23</a:t>
            </a:r>
          </a:p>
        </p:txBody>
      </p:sp>
      <p:sp>
        <p:nvSpPr>
          <p:cNvPr id="5" name="Slide Number Placeholder 4">
            <a:extLst>
              <a:ext uri="{FF2B5EF4-FFF2-40B4-BE49-F238E27FC236}">
                <a16:creationId xmlns:a16="http://schemas.microsoft.com/office/drawing/2014/main" id="{18EF1F7B-D7F0-4FE4-A56B-58E3D0880F04}"/>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722173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7C3AB-0A57-4C5D-92A5-55916A0FD02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60B32A0-4F7D-4A46-98A3-38CB16779140}"/>
              </a:ext>
            </a:extLst>
          </p:cNvPr>
          <p:cNvSpPr>
            <a:spLocks noGrp="1"/>
          </p:cNvSpPr>
          <p:nvPr>
            <p:ph type="ftr" sz="quarter" idx="11"/>
          </p:nvPr>
        </p:nvSpPr>
        <p:spPr/>
        <p:txBody>
          <a:bodyPr/>
          <a:lstStyle/>
          <a:p>
            <a:r>
              <a:rPr lang="en-US"/>
              <a:t>EOY Primer 22-23</a:t>
            </a:r>
          </a:p>
        </p:txBody>
      </p:sp>
      <p:sp>
        <p:nvSpPr>
          <p:cNvPr id="4" name="Slide Number Placeholder 3">
            <a:extLst>
              <a:ext uri="{FF2B5EF4-FFF2-40B4-BE49-F238E27FC236}">
                <a16:creationId xmlns:a16="http://schemas.microsoft.com/office/drawing/2014/main" id="{FA2770C5-98FB-4ABB-BF1F-EC58CB58D625}"/>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34509074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DCFFA-E197-4553-9B51-A37ACFF52A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084E85-F5B1-4567-97E4-6149669D8F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3066B-8512-4DC8-BD17-D3F37517B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35FC9A-3B90-47E4-AC98-3B0872A8F31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0A2424F-44F8-4FF9-8B5F-9DD91C33FFEC}"/>
              </a:ext>
            </a:extLst>
          </p:cNvPr>
          <p:cNvSpPr>
            <a:spLocks noGrp="1"/>
          </p:cNvSpPr>
          <p:nvPr>
            <p:ph type="ftr" sz="quarter" idx="11"/>
          </p:nvPr>
        </p:nvSpPr>
        <p:spPr/>
        <p:txBody>
          <a:bodyPr/>
          <a:lstStyle/>
          <a:p>
            <a:r>
              <a:rPr lang="en-US"/>
              <a:t>EOY Primer 22-23</a:t>
            </a:r>
          </a:p>
        </p:txBody>
      </p:sp>
      <p:sp>
        <p:nvSpPr>
          <p:cNvPr id="7" name="Slide Number Placeholder 6">
            <a:extLst>
              <a:ext uri="{FF2B5EF4-FFF2-40B4-BE49-F238E27FC236}">
                <a16:creationId xmlns:a16="http://schemas.microsoft.com/office/drawing/2014/main" id="{56758B16-CA69-43E5-90AF-FEFF9FA66865}"/>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999387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9C394-069F-40E0-9EB9-0D230E3D8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8F6793-CCDD-4611-8D34-7844957E3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01FE1-2A68-48B7-9FB7-821BC849B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6DBB3-BC85-4040-9E33-1CE39D7C8E7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BFF46A1-DFC8-4E13-81ED-2986DDBFF2CE}"/>
              </a:ext>
            </a:extLst>
          </p:cNvPr>
          <p:cNvSpPr>
            <a:spLocks noGrp="1"/>
          </p:cNvSpPr>
          <p:nvPr>
            <p:ph type="ftr" sz="quarter" idx="11"/>
          </p:nvPr>
        </p:nvSpPr>
        <p:spPr/>
        <p:txBody>
          <a:bodyPr/>
          <a:lstStyle/>
          <a:p>
            <a:r>
              <a:rPr lang="en-US"/>
              <a:t>EOY Primer 22-23</a:t>
            </a:r>
          </a:p>
        </p:txBody>
      </p:sp>
      <p:sp>
        <p:nvSpPr>
          <p:cNvPr id="7" name="Slide Number Placeholder 6">
            <a:extLst>
              <a:ext uri="{FF2B5EF4-FFF2-40B4-BE49-F238E27FC236}">
                <a16:creationId xmlns:a16="http://schemas.microsoft.com/office/drawing/2014/main" id="{C6DBA9C7-71D5-4504-A941-E3BA2811C3CB}"/>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23535165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96FB6-5517-4C3E-8080-C82DD23808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723E0-6A86-4B58-AA3B-A19D56D3D3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446B9-57CA-4687-AC02-9CC8ABDFDE6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4FD2B7A-0EB3-4F54-B681-73AC319A5F4D}"/>
              </a:ext>
            </a:extLst>
          </p:cNvPr>
          <p:cNvSpPr>
            <a:spLocks noGrp="1"/>
          </p:cNvSpPr>
          <p:nvPr>
            <p:ph type="ftr" sz="quarter" idx="11"/>
          </p:nvPr>
        </p:nvSpPr>
        <p:spPr/>
        <p:txBody>
          <a:bodyPr/>
          <a:lstStyle/>
          <a:p>
            <a:r>
              <a:rPr lang="en-US"/>
              <a:t>EOY Primer 22-23</a:t>
            </a:r>
          </a:p>
        </p:txBody>
      </p:sp>
      <p:sp>
        <p:nvSpPr>
          <p:cNvPr id="6" name="Slide Number Placeholder 5">
            <a:extLst>
              <a:ext uri="{FF2B5EF4-FFF2-40B4-BE49-F238E27FC236}">
                <a16:creationId xmlns:a16="http://schemas.microsoft.com/office/drawing/2014/main" id="{9D3C8BEF-4943-4171-AD9D-09C14B3348B2}"/>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19826592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2C8711-B0E7-4115-BA02-CBE1E6013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EDACAF-F83E-4A05-89B4-0EF03C9FA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652FC-1AA9-428D-9C62-2DCD17EA9B5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6A5D90-6A2B-4F2D-83A1-18ED4CA37ECB}"/>
              </a:ext>
            </a:extLst>
          </p:cNvPr>
          <p:cNvSpPr>
            <a:spLocks noGrp="1"/>
          </p:cNvSpPr>
          <p:nvPr>
            <p:ph type="ftr" sz="quarter" idx="11"/>
          </p:nvPr>
        </p:nvSpPr>
        <p:spPr/>
        <p:txBody>
          <a:bodyPr/>
          <a:lstStyle/>
          <a:p>
            <a:r>
              <a:rPr lang="en-US"/>
              <a:t>EOY Primer 22-23</a:t>
            </a:r>
          </a:p>
        </p:txBody>
      </p:sp>
      <p:sp>
        <p:nvSpPr>
          <p:cNvPr id="6" name="Slide Number Placeholder 5">
            <a:extLst>
              <a:ext uri="{FF2B5EF4-FFF2-40B4-BE49-F238E27FC236}">
                <a16:creationId xmlns:a16="http://schemas.microsoft.com/office/drawing/2014/main" id="{8388FC44-0F62-4031-980D-D2F1281EAB2A}"/>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28784516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752494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slideLayout" Target="../slideLayouts/slideLayout79.xml"/><Relationship Id="rId55" Type="http://schemas.openxmlformats.org/officeDocument/2006/relationships/slideLayout" Target="../slideLayouts/slideLayout84.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3" Type="http://schemas.openxmlformats.org/officeDocument/2006/relationships/slideLayout" Target="../slideLayouts/slideLayout82.xml"/><Relationship Id="rId58" Type="http://schemas.openxmlformats.org/officeDocument/2006/relationships/slideLayout" Target="../slideLayouts/slideLayout87.xml"/><Relationship Id="rId5" Type="http://schemas.openxmlformats.org/officeDocument/2006/relationships/slideLayout" Target="../slideLayouts/slideLayout34.xml"/><Relationship Id="rId61" Type="http://schemas.openxmlformats.org/officeDocument/2006/relationships/image" Target="../media/image2.png"/><Relationship Id="rId19" Type="http://schemas.openxmlformats.org/officeDocument/2006/relationships/slideLayout" Target="../slideLayouts/slideLayout4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56" Type="http://schemas.openxmlformats.org/officeDocument/2006/relationships/slideLayout" Target="../slideLayouts/slideLayout85.xml"/><Relationship Id="rId8" Type="http://schemas.openxmlformats.org/officeDocument/2006/relationships/slideLayout" Target="../slideLayouts/slideLayout37.xml"/><Relationship Id="rId51" Type="http://schemas.openxmlformats.org/officeDocument/2006/relationships/slideLayout" Target="../slideLayouts/slideLayout80.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59" Type="http://schemas.openxmlformats.org/officeDocument/2006/relationships/theme" Target="../theme/theme2.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54" Type="http://schemas.openxmlformats.org/officeDocument/2006/relationships/slideLayout" Target="../slideLayouts/slideLayout83.xml"/><Relationship Id="rId62" Type="http://schemas.openxmlformats.org/officeDocument/2006/relationships/image" Target="../media/image3.svg"/><Relationship Id="rId1" Type="http://schemas.openxmlformats.org/officeDocument/2006/relationships/slideLayout" Target="../slideLayouts/slideLayout30.xml"/><Relationship Id="rId6" Type="http://schemas.openxmlformats.org/officeDocument/2006/relationships/slideLayout" Target="../slideLayouts/slideLayout35.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57" Type="http://schemas.openxmlformats.org/officeDocument/2006/relationships/slideLayout" Target="../slideLayouts/slideLayout86.xml"/><Relationship Id="rId10" Type="http://schemas.openxmlformats.org/officeDocument/2006/relationships/slideLayout" Target="../slideLayouts/slideLayout39.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slideLayout" Target="../slideLayouts/slideLayout81.xml"/><Relationship Id="rId60"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theme" Target="../theme/theme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34" Type="http://schemas.openxmlformats.org/officeDocument/2006/relationships/image" Target="../media/image2.png"/><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image" Target="../media/image1.png"/><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theme" Target="../theme/theme4.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image" Target="../media/image3.svg"/><Relationship Id="rId8"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Primer 22-23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pPr>
              <a:defRPr/>
            </a:pPr>
            <a:fld id="{11B520B1-6943-4489-92FF-75F2493CCD07}" type="slidenum">
              <a:rPr lang="en-US" smtClean="0"/>
              <a:pPr>
                <a:defRPr/>
              </a:pPr>
              <a:t>‹#›</a:t>
            </a:fld>
            <a:endParaRPr lang="en-US"/>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62736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pPr>
              <a:defRPr/>
            </a:pPr>
            <a:r>
              <a:rPr lang="en-US"/>
              <a:t>EOY Primer 22-23</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8574232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39"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9FF4A6-4EC5-4D60-8ABB-F61EBE5B17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4ABB2C-8E92-4FB0-A42B-0CD2797B31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B394F-F21E-4FE0-B466-7920A84FF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88360C9-4D45-4DA3-9AF1-BF9C873668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EOY Primer 22-23</a:t>
            </a:r>
          </a:p>
        </p:txBody>
      </p:sp>
      <p:sp>
        <p:nvSpPr>
          <p:cNvPr id="6" name="Slide Number Placeholder 5">
            <a:extLst>
              <a:ext uri="{FF2B5EF4-FFF2-40B4-BE49-F238E27FC236}">
                <a16:creationId xmlns:a16="http://schemas.microsoft.com/office/drawing/2014/main" id="{72F14750-1E61-4C6E-9924-91EAABAFF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1BC35-1C62-4C5F-83DB-5D5BBAD424B6}" type="slidenum">
              <a:rPr lang="en-US" smtClean="0"/>
              <a:t>‹#›</a:t>
            </a:fld>
            <a:endParaRPr lang="en-US"/>
          </a:p>
        </p:txBody>
      </p:sp>
    </p:spTree>
    <p:extLst>
      <p:ext uri="{BB962C8B-B14F-4D97-AF65-F5344CB8AC3E}">
        <p14:creationId xmlns:p14="http://schemas.microsoft.com/office/powerpoint/2010/main" val="42339276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Reports and Certification v1.0 AY 2022-23</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89368529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2.xml"/><Relationship Id="rId16" Type="http://schemas.openxmlformats.org/officeDocument/2006/relationships/diagramColors" Target="../diagrams/colors6.xml"/><Relationship Id="rId1" Type="http://schemas.openxmlformats.org/officeDocument/2006/relationships/slideLayout" Target="../slideLayouts/slideLayout2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hyperlink" Target="https://documentation.calpads.org/Reports/EOY1/Report3.14_CareerTechnicalEducationParticipantsCount/" TargetMode="External"/><Relationship Id="rId13" Type="http://schemas.openxmlformats.org/officeDocument/2006/relationships/diagramLayout" Target="../diagrams/layout8.xml"/><Relationship Id="rId18" Type="http://schemas.openxmlformats.org/officeDocument/2006/relationships/hyperlink" Target="https://documentation.calpads.org/Reports/EOY1/Report18.2_WorkBasedLearningStudentList/" TargetMode="External"/><Relationship Id="rId3" Type="http://schemas.openxmlformats.org/officeDocument/2006/relationships/diagramData" Target="../diagrams/data7.xml"/><Relationship Id="rId21" Type="http://schemas.openxmlformats.org/officeDocument/2006/relationships/diagramQuickStyle" Target="../diagrams/quickStyle9.xml"/><Relationship Id="rId7" Type="http://schemas.microsoft.com/office/2007/relationships/diagramDrawing" Target="../diagrams/drawing7.xml"/><Relationship Id="rId12" Type="http://schemas.openxmlformats.org/officeDocument/2006/relationships/diagramData" Target="../diagrams/data8.xml"/><Relationship Id="rId17" Type="http://schemas.openxmlformats.org/officeDocument/2006/relationships/hyperlink" Target="https://documentation.calpads.org/Reports/EOY1/Report18.1_WorkBasedLearningCount/" TargetMode="External"/><Relationship Id="rId2" Type="http://schemas.openxmlformats.org/officeDocument/2006/relationships/notesSlide" Target="../notesSlides/notesSlide15.xml"/><Relationship Id="rId16" Type="http://schemas.microsoft.com/office/2007/relationships/diagramDrawing" Target="../diagrams/drawing8.xml"/><Relationship Id="rId20" Type="http://schemas.openxmlformats.org/officeDocument/2006/relationships/diagramLayout" Target="../diagrams/layout9.xml"/><Relationship Id="rId1" Type="http://schemas.openxmlformats.org/officeDocument/2006/relationships/slideLayout" Target="../slideLayouts/slideLayout22.xml"/><Relationship Id="rId6" Type="http://schemas.openxmlformats.org/officeDocument/2006/relationships/diagramColors" Target="../diagrams/colors7.xml"/><Relationship Id="rId11" Type="http://schemas.openxmlformats.org/officeDocument/2006/relationships/hyperlink" Target="https://documentation.calpads.org/Reports/EOY1/Report3.20_CareerTechnicalEducationCompletersStudentList/" TargetMode="External"/><Relationship Id="rId5" Type="http://schemas.openxmlformats.org/officeDocument/2006/relationships/diagramQuickStyle" Target="../diagrams/quickStyle7.xml"/><Relationship Id="rId15" Type="http://schemas.openxmlformats.org/officeDocument/2006/relationships/diagramColors" Target="../diagrams/colors8.xml"/><Relationship Id="rId23" Type="http://schemas.microsoft.com/office/2007/relationships/diagramDrawing" Target="../diagrams/drawing9.xml"/><Relationship Id="rId10" Type="http://schemas.openxmlformats.org/officeDocument/2006/relationships/hyperlink" Target="https://documentation.calpads.org/Reports/EOY1/Report3.19_CareerTechnicalEducationCompletersCountbyPathway/" TargetMode="External"/><Relationship Id="rId19" Type="http://schemas.openxmlformats.org/officeDocument/2006/relationships/diagramData" Target="../diagrams/data9.xml"/><Relationship Id="rId4" Type="http://schemas.openxmlformats.org/officeDocument/2006/relationships/diagramLayout" Target="../diagrams/layout7.xml"/><Relationship Id="rId9" Type="http://schemas.openxmlformats.org/officeDocument/2006/relationships/hyperlink" Target="https://documentation.calpads.org/Reports/EOY1/Report3.15_CareerTechnicalEducationParticipantsStudentList/" TargetMode="External"/><Relationship Id="rId14" Type="http://schemas.openxmlformats.org/officeDocument/2006/relationships/diagramQuickStyle" Target="../diagrams/quickStyle8.xml"/><Relationship Id="rId22" Type="http://schemas.openxmlformats.org/officeDocument/2006/relationships/diagramColors" Target="../diagrams/colors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CSISCALPADSTrainingChannel/playlists?view=50&amp;sort=dd&amp;shelf_id=10" TargetMode="External"/><Relationship Id="rId13" Type="http://schemas.openxmlformats.org/officeDocument/2006/relationships/hyperlink" Target="https://www.cde.ca.gov/ds/sp/cl/calpadsupdflash229.asp" TargetMode="External"/><Relationship Id="rId3" Type="http://schemas.openxmlformats.org/officeDocument/2006/relationships/hyperlink" Target="https://documentation.calpads.org/Training/EOYPrimer/" TargetMode="External"/><Relationship Id="rId7" Type="http://schemas.openxmlformats.org/officeDocument/2006/relationships/hyperlink" Target="https://documentation.calpads.org/OnlineMaintenance/StudentDataMaintenance/StudentDetailsWBLR/" TargetMode="External"/><Relationship Id="rId12" Type="http://schemas.openxmlformats.org/officeDocument/2006/relationships/hyperlink" Target="https://www.cde.ca.gov/ds/sp/cl/calpadsupdflash184.asp" TargetMode="External"/><Relationship Id="rId2" Type="http://schemas.openxmlformats.org/officeDocument/2006/relationships/notesSlide" Target="../notesSlides/notesSlide17.xml"/><Relationship Id="rId16" Type="http://schemas.openxmlformats.org/officeDocument/2006/relationships/hyperlink" Target="https://www.cde.ca.gov/ds/sp/cl/calpadsfaqs.asp#are-course-completion-and-cte-records-required-for-k8-schools" TargetMode="External"/><Relationship Id="rId1" Type="http://schemas.openxmlformats.org/officeDocument/2006/relationships/slideLayout" Target="../slideLayouts/slideLayout22.xml"/><Relationship Id="rId6" Type="http://schemas.openxmlformats.org/officeDocument/2006/relationships/hyperlink" Target="https://documentation.calpads.org/OnlineMaintenance/StudentDataMaintenance/StudentDetailsSCTE/" TargetMode="External"/><Relationship Id="rId11" Type="http://schemas.openxmlformats.org/officeDocument/2006/relationships/hyperlink" Target="https://www.cde.ca.gov/ds/sp/cl/calpadsupdflash183.asp" TargetMode="External"/><Relationship Id="rId5" Type="http://schemas.openxmlformats.org/officeDocument/2006/relationships/hyperlink" Target="https://documentation.calpads.org/OnlineMaintenance/StudentDataMaintenance/StudentDetailsSCSE/" TargetMode="External"/><Relationship Id="rId15" Type="http://schemas.openxmlformats.org/officeDocument/2006/relationships/hyperlink" Target="https://www.cde.ca.gov/ds/sp/cl/calpadsfaqs.asp#if-a-student-is-primarily-enrolled-at-district-a-but-enrolls-in-a-regional-occupational-program-through-district-b-to-take-a-career-technical-education-cte-capstone-course-which-lea-should-report-the-students-course-completion-and-cte-completer-records" TargetMode="External"/><Relationship Id="rId10" Type="http://schemas.openxmlformats.org/officeDocument/2006/relationships/hyperlink" Target="https://www.cde.ca.gov/ds/sp/cl/calpadsupdflash174.asp" TargetMode="External"/><Relationship Id="rId4" Type="http://schemas.openxmlformats.org/officeDocument/2006/relationships/hyperlink" Target="https://documentation.calpads.org/OnlineMaintenance/StaffDataMaintenance/StaffDemographics/" TargetMode="External"/><Relationship Id="rId9" Type="http://schemas.openxmlformats.org/officeDocument/2006/relationships/hyperlink" Target="https://www.youtube.com/@CSISCALPADSTrainingChannel/playlists?view=50&amp;sort=dd&amp;shelf_id=11" TargetMode="External"/><Relationship Id="rId14" Type="http://schemas.openxmlformats.org/officeDocument/2006/relationships/hyperlink" Target="https://www.cde.ca.gov/ds/sp/cl/calpadsfaqs.asp#can-an-lea-use-a-career-technical-education-cte-state-course-code-70008999-series-for-a-course-if-the-school-does-not-run-a-cte-program-if-so-then-what-should-an-lea-select-for-the-cte-course-provider-code-fiel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18" Type="http://schemas.openxmlformats.org/officeDocument/2006/relationships/diagramData" Target="../diagrams/data13.xml"/><Relationship Id="rId3" Type="http://schemas.openxmlformats.org/officeDocument/2006/relationships/diagramData" Target="../diagrams/data10.xml"/><Relationship Id="rId21" Type="http://schemas.openxmlformats.org/officeDocument/2006/relationships/diagramColors" Target="../diagrams/colors13.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19.xml"/><Relationship Id="rId16" Type="http://schemas.openxmlformats.org/officeDocument/2006/relationships/diagramColors" Target="../diagrams/colors12.xml"/><Relationship Id="rId20" Type="http://schemas.openxmlformats.org/officeDocument/2006/relationships/diagramQuickStyle" Target="../diagrams/quickStyle13.xml"/><Relationship Id="rId1" Type="http://schemas.openxmlformats.org/officeDocument/2006/relationships/slideLayout" Target="../slideLayouts/slideLayout2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10" Type="http://schemas.openxmlformats.org/officeDocument/2006/relationships/diagramQuickStyle" Target="../diagrams/quickStyle11.xml"/><Relationship Id="rId19" Type="http://schemas.openxmlformats.org/officeDocument/2006/relationships/diagramLayout" Target="../diagrams/layout13.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 Id="rId22" Type="http://schemas.microsoft.com/office/2007/relationships/diagramDrawing" Target="../diagrams/drawing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diagramData" Target="../diagrams/data16.xml"/><Relationship Id="rId18" Type="http://schemas.openxmlformats.org/officeDocument/2006/relationships/diagramData" Target="../diagrams/data17.xml"/><Relationship Id="rId3" Type="http://schemas.openxmlformats.org/officeDocument/2006/relationships/diagramData" Target="../diagrams/data14.xml"/><Relationship Id="rId21" Type="http://schemas.openxmlformats.org/officeDocument/2006/relationships/diagramColors" Target="../diagrams/colors17.xml"/><Relationship Id="rId7" Type="http://schemas.microsoft.com/office/2007/relationships/diagramDrawing" Target="../diagrams/drawing14.xml"/><Relationship Id="rId12" Type="http://schemas.microsoft.com/office/2007/relationships/diagramDrawing" Target="../diagrams/drawing15.xml"/><Relationship Id="rId17" Type="http://schemas.microsoft.com/office/2007/relationships/diagramDrawing" Target="../diagrams/drawing16.xml"/><Relationship Id="rId2" Type="http://schemas.openxmlformats.org/officeDocument/2006/relationships/notesSlide" Target="../notesSlides/notesSlide23.xml"/><Relationship Id="rId16" Type="http://schemas.openxmlformats.org/officeDocument/2006/relationships/diagramColors" Target="../diagrams/colors16.xml"/><Relationship Id="rId20" Type="http://schemas.openxmlformats.org/officeDocument/2006/relationships/diagramQuickStyle" Target="../diagrams/quickStyle17.xml"/><Relationship Id="rId1" Type="http://schemas.openxmlformats.org/officeDocument/2006/relationships/slideLayout" Target="../slideLayouts/slideLayout2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diagramQuickStyle" Target="../diagrams/quickStyle16.xml"/><Relationship Id="rId10" Type="http://schemas.openxmlformats.org/officeDocument/2006/relationships/diagramQuickStyle" Target="../diagrams/quickStyle15.xml"/><Relationship Id="rId19" Type="http://schemas.openxmlformats.org/officeDocument/2006/relationships/diagramLayout" Target="../diagrams/layout17.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diagramLayout" Target="../diagrams/layout16.xml"/><Relationship Id="rId22" Type="http://schemas.microsoft.com/office/2007/relationships/diagramDrawing" Target="../diagrams/drawing17.xml"/></Relationships>
</file>

<file path=ppt/slides/_rels/slide24.xml.rels><?xml version="1.0" encoding="UTF-8" standalone="yes"?>
<Relationships xmlns="http://schemas.openxmlformats.org/package/2006/relationships"><Relationship Id="rId8" Type="http://schemas.openxmlformats.org/officeDocument/2006/relationships/hyperlink" Target="https://www.cde.ca.gov/ds/sp/cl/documents/dataguidev110-20200214.docx" TargetMode="External"/><Relationship Id="rId3" Type="http://schemas.openxmlformats.org/officeDocument/2006/relationships/hyperlink" Target="https://documentation.calpads.org/Training/EOYPrimer/" TargetMode="External"/><Relationship Id="rId7" Type="http://schemas.openxmlformats.org/officeDocument/2006/relationships/hyperlink" Target="https://www.cde.ca.gov/ds/sp/cl/calpadsupdflash228.asp" TargetMode="External"/><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hyperlink" Target="https://www.youtube.com/playlist?list=PLsnFpLOXpp4IH1ehyLHrZOoCB3iE8EhQl" TargetMode="External"/><Relationship Id="rId5" Type="http://schemas.openxmlformats.org/officeDocument/2006/relationships/hyperlink" Target="https://www.youtube.com/@CSISCALPADSTrainingChannel/playlists?view=50&amp;sort=dd&amp;shelf_id=11" TargetMode="External"/><Relationship Id="rId4" Type="http://schemas.openxmlformats.org/officeDocument/2006/relationships/hyperlink" Target="https://documentation.calpads.org/OnlineMaintenance/StudentDataMaintenance/StudentDetailsSP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diagramData" Target="../diagrams/data20.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17" Type="http://schemas.microsoft.com/office/2007/relationships/diagramDrawing" Target="../diagrams/drawing20.xml"/><Relationship Id="rId2" Type="http://schemas.openxmlformats.org/officeDocument/2006/relationships/notesSlide" Target="../notesSlides/notesSlide26.xml"/><Relationship Id="rId16" Type="http://schemas.openxmlformats.org/officeDocument/2006/relationships/diagramColors" Target="../diagrams/colors20.xml"/><Relationship Id="rId1" Type="http://schemas.openxmlformats.org/officeDocument/2006/relationships/slideLayout" Target="../slideLayouts/slideLayout2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5" Type="http://schemas.openxmlformats.org/officeDocument/2006/relationships/diagramQuickStyle" Target="../diagrams/quickStyle20.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diagramLayout" Target="../diagrams/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jpe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13" Type="http://schemas.openxmlformats.org/officeDocument/2006/relationships/diagramData" Target="../diagrams/data23.xml"/><Relationship Id="rId18" Type="http://schemas.openxmlformats.org/officeDocument/2006/relationships/diagramData" Target="../diagrams/data24.xml"/><Relationship Id="rId26" Type="http://schemas.openxmlformats.org/officeDocument/2006/relationships/diagramColors" Target="../diagrams/colors25.xml"/><Relationship Id="rId39" Type="http://schemas.openxmlformats.org/officeDocument/2006/relationships/diagramLayout" Target="../diagrams/layout28.xml"/><Relationship Id="rId21" Type="http://schemas.openxmlformats.org/officeDocument/2006/relationships/diagramColors" Target="../diagrams/colors24.xml"/><Relationship Id="rId34" Type="http://schemas.openxmlformats.org/officeDocument/2006/relationships/diagramLayout" Target="../diagrams/layout27.xml"/><Relationship Id="rId42" Type="http://schemas.microsoft.com/office/2007/relationships/diagramDrawing" Target="../diagrams/drawing28.xml"/><Relationship Id="rId47" Type="http://schemas.microsoft.com/office/2007/relationships/diagramDrawing" Target="../diagrams/drawing29.xml"/><Relationship Id="rId50" Type="http://schemas.openxmlformats.org/officeDocument/2006/relationships/diagramQuickStyle" Target="../diagrams/quickStyle30.xml"/><Relationship Id="rId55" Type="http://schemas.openxmlformats.org/officeDocument/2006/relationships/diagramQuickStyle" Target="../diagrams/quickStyle31.xml"/><Relationship Id="rId7" Type="http://schemas.microsoft.com/office/2007/relationships/diagramDrawing" Target="../diagrams/drawing21.xml"/><Relationship Id="rId2" Type="http://schemas.openxmlformats.org/officeDocument/2006/relationships/notesSlide" Target="../notesSlides/notesSlide30.xml"/><Relationship Id="rId16" Type="http://schemas.openxmlformats.org/officeDocument/2006/relationships/diagramColors" Target="../diagrams/colors23.xml"/><Relationship Id="rId29" Type="http://schemas.openxmlformats.org/officeDocument/2006/relationships/diagramLayout" Target="../diagrams/layout26.xml"/><Relationship Id="rId11" Type="http://schemas.openxmlformats.org/officeDocument/2006/relationships/diagramColors" Target="../diagrams/colors22.xml"/><Relationship Id="rId24" Type="http://schemas.openxmlformats.org/officeDocument/2006/relationships/diagramLayout" Target="../diagrams/layout25.xml"/><Relationship Id="rId32" Type="http://schemas.microsoft.com/office/2007/relationships/diagramDrawing" Target="../diagrams/drawing26.xml"/><Relationship Id="rId37" Type="http://schemas.microsoft.com/office/2007/relationships/diagramDrawing" Target="../diagrams/drawing27.xml"/><Relationship Id="rId40" Type="http://schemas.openxmlformats.org/officeDocument/2006/relationships/diagramQuickStyle" Target="../diagrams/quickStyle28.xml"/><Relationship Id="rId45" Type="http://schemas.openxmlformats.org/officeDocument/2006/relationships/diagramQuickStyle" Target="../diagrams/quickStyle29.xml"/><Relationship Id="rId53" Type="http://schemas.openxmlformats.org/officeDocument/2006/relationships/diagramData" Target="../diagrams/data31.xml"/><Relationship Id="rId58" Type="http://schemas.openxmlformats.org/officeDocument/2006/relationships/diagramData" Target="../diagrams/data32.xml"/><Relationship Id="rId5" Type="http://schemas.openxmlformats.org/officeDocument/2006/relationships/diagramQuickStyle" Target="../diagrams/quickStyle21.xml"/><Relationship Id="rId61" Type="http://schemas.openxmlformats.org/officeDocument/2006/relationships/diagramColors" Target="../diagrams/colors32.xml"/><Relationship Id="rId19" Type="http://schemas.openxmlformats.org/officeDocument/2006/relationships/diagramLayout" Target="../diagrams/layout24.xml"/><Relationship Id="rId14" Type="http://schemas.openxmlformats.org/officeDocument/2006/relationships/diagramLayout" Target="../diagrams/layout23.xml"/><Relationship Id="rId22" Type="http://schemas.microsoft.com/office/2007/relationships/diagramDrawing" Target="../diagrams/drawing24.xml"/><Relationship Id="rId27" Type="http://schemas.microsoft.com/office/2007/relationships/diagramDrawing" Target="../diagrams/drawing25.xml"/><Relationship Id="rId30" Type="http://schemas.openxmlformats.org/officeDocument/2006/relationships/diagramQuickStyle" Target="../diagrams/quickStyle26.xml"/><Relationship Id="rId35" Type="http://schemas.openxmlformats.org/officeDocument/2006/relationships/diagramQuickStyle" Target="../diagrams/quickStyle27.xml"/><Relationship Id="rId43" Type="http://schemas.openxmlformats.org/officeDocument/2006/relationships/diagramData" Target="../diagrams/data29.xml"/><Relationship Id="rId48" Type="http://schemas.openxmlformats.org/officeDocument/2006/relationships/diagramData" Target="../diagrams/data30.xml"/><Relationship Id="rId56" Type="http://schemas.openxmlformats.org/officeDocument/2006/relationships/diagramColors" Target="../diagrams/colors31.xml"/><Relationship Id="rId8" Type="http://schemas.openxmlformats.org/officeDocument/2006/relationships/diagramData" Target="../diagrams/data22.xml"/><Relationship Id="rId51" Type="http://schemas.openxmlformats.org/officeDocument/2006/relationships/diagramColors" Target="../diagrams/colors30.xml"/><Relationship Id="rId3" Type="http://schemas.openxmlformats.org/officeDocument/2006/relationships/diagramData" Target="../diagrams/data21.xml"/><Relationship Id="rId12" Type="http://schemas.microsoft.com/office/2007/relationships/diagramDrawing" Target="../diagrams/drawing22.xml"/><Relationship Id="rId17" Type="http://schemas.microsoft.com/office/2007/relationships/diagramDrawing" Target="../diagrams/drawing23.xml"/><Relationship Id="rId25" Type="http://schemas.openxmlformats.org/officeDocument/2006/relationships/diagramQuickStyle" Target="../diagrams/quickStyle25.xml"/><Relationship Id="rId33" Type="http://schemas.openxmlformats.org/officeDocument/2006/relationships/diagramData" Target="../diagrams/data27.xml"/><Relationship Id="rId38" Type="http://schemas.openxmlformats.org/officeDocument/2006/relationships/diagramData" Target="../diagrams/data28.xml"/><Relationship Id="rId46" Type="http://schemas.openxmlformats.org/officeDocument/2006/relationships/diagramColors" Target="../diagrams/colors29.xml"/><Relationship Id="rId59" Type="http://schemas.openxmlformats.org/officeDocument/2006/relationships/diagramLayout" Target="../diagrams/layout32.xml"/><Relationship Id="rId20" Type="http://schemas.openxmlformats.org/officeDocument/2006/relationships/diagramQuickStyle" Target="../diagrams/quickStyle24.xml"/><Relationship Id="rId41" Type="http://schemas.openxmlformats.org/officeDocument/2006/relationships/diagramColors" Target="../diagrams/colors28.xml"/><Relationship Id="rId54" Type="http://schemas.openxmlformats.org/officeDocument/2006/relationships/diagramLayout" Target="../diagrams/layout31.xml"/><Relationship Id="rId62" Type="http://schemas.microsoft.com/office/2007/relationships/diagramDrawing" Target="../diagrams/drawing32.xml"/><Relationship Id="rId1" Type="http://schemas.openxmlformats.org/officeDocument/2006/relationships/slideLayout" Target="../slideLayouts/slideLayout50.xml"/><Relationship Id="rId6" Type="http://schemas.openxmlformats.org/officeDocument/2006/relationships/diagramColors" Target="../diagrams/colors21.xml"/><Relationship Id="rId15" Type="http://schemas.openxmlformats.org/officeDocument/2006/relationships/diagramQuickStyle" Target="../diagrams/quickStyle23.xml"/><Relationship Id="rId23" Type="http://schemas.openxmlformats.org/officeDocument/2006/relationships/diagramData" Target="../diagrams/data25.xml"/><Relationship Id="rId28" Type="http://schemas.openxmlformats.org/officeDocument/2006/relationships/diagramData" Target="../diagrams/data26.xml"/><Relationship Id="rId36" Type="http://schemas.openxmlformats.org/officeDocument/2006/relationships/diagramColors" Target="../diagrams/colors27.xml"/><Relationship Id="rId49" Type="http://schemas.openxmlformats.org/officeDocument/2006/relationships/diagramLayout" Target="../diagrams/layout30.xml"/><Relationship Id="rId57" Type="http://schemas.microsoft.com/office/2007/relationships/diagramDrawing" Target="../diagrams/drawing31.xml"/><Relationship Id="rId10" Type="http://schemas.openxmlformats.org/officeDocument/2006/relationships/diagramQuickStyle" Target="../diagrams/quickStyle22.xml"/><Relationship Id="rId31" Type="http://schemas.openxmlformats.org/officeDocument/2006/relationships/diagramColors" Target="../diagrams/colors26.xml"/><Relationship Id="rId44" Type="http://schemas.openxmlformats.org/officeDocument/2006/relationships/diagramLayout" Target="../diagrams/layout29.xml"/><Relationship Id="rId52" Type="http://schemas.microsoft.com/office/2007/relationships/diagramDrawing" Target="../diagrams/drawing30.xml"/><Relationship Id="rId60" Type="http://schemas.openxmlformats.org/officeDocument/2006/relationships/diagramQuickStyle" Target="../diagrams/quickStyle3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CSISCALPADSTrainingChannel/playlists?view=50&amp;sort=dd&amp;shelf_id=10" TargetMode="External"/><Relationship Id="rId13" Type="http://schemas.openxmlformats.org/officeDocument/2006/relationships/hyperlink" Target="https://www.cde.ca.gov/ds/sp/cl/calpadsupdflash182.asp" TargetMode="External"/><Relationship Id="rId3" Type="http://schemas.openxmlformats.org/officeDocument/2006/relationships/hyperlink" Target="https://documentation.calpads.org/OnlineMaintenance/StudentDataMaintenance/StudentDetailsSTAS/" TargetMode="External"/><Relationship Id="rId7" Type="http://schemas.openxmlformats.org/officeDocument/2006/relationships/hyperlink" Target="https://documentation.calpads.org/OnlineMaintenance/StudentDataMaintenance/StudentDetailsSENR/" TargetMode="External"/><Relationship Id="rId12" Type="http://schemas.openxmlformats.org/officeDocument/2006/relationships/hyperlink" Target="https://www.cde.ca.gov/ds/sp/cl/calpadsupdflash203.asp" TargetMode="External"/><Relationship Id="rId17" Type="http://schemas.openxmlformats.org/officeDocument/2006/relationships/hyperlink" Target="https://www.cde.ca.gov/ds/sp/cl/calpadsfaqs.asp#what-is-the-stas-file" TargetMode="External"/><Relationship Id="rId2" Type="http://schemas.openxmlformats.org/officeDocument/2006/relationships/notesSlide" Target="../notesSlides/notesSlide32.xml"/><Relationship Id="rId16" Type="http://schemas.openxmlformats.org/officeDocument/2006/relationships/hyperlink" Target="https://www.cde.ca.gov/ds/sp/cl/calpadsfaqs.asp#how-should-leas-calculate-the-duration-of-a-suspension-for-a-student" TargetMode="External"/><Relationship Id="rId1" Type="http://schemas.openxmlformats.org/officeDocument/2006/relationships/slideLayout" Target="../slideLayouts/slideLayout21.xml"/><Relationship Id="rId6" Type="http://schemas.openxmlformats.org/officeDocument/2006/relationships/hyperlink" Target="https://documentation.calpads.org/OnlineMaintenance/StudentDataMaintenance/StudentDetailsSPRG/" TargetMode="External"/><Relationship Id="rId11" Type="http://schemas.openxmlformats.org/officeDocument/2006/relationships/hyperlink" Target="https://www.cde.ca.gov/ds/sp/cl/calpadsupdflash208.asp" TargetMode="External"/><Relationship Id="rId5" Type="http://schemas.openxmlformats.org/officeDocument/2006/relationships/hyperlink" Target="https://documentation.calpads.org/OnlineMaintenance/StudentDataMaintenance/StudentDetailsSELA/#summative-testing-and-rfep-reporting" TargetMode="External"/><Relationship Id="rId15" Type="http://schemas.openxmlformats.org/officeDocument/2006/relationships/hyperlink" Target="https://csis.fcmat.org/workflows/Invoke?token=CfDJ8MbNe0Ae_LFBoPfpP1jvtSmxmu7qbjW-c1uSicJPlmqwR-CgJVhel1kaJ5qb6R3_-8lsYLbLC_RN3J-kq4S5ignEEH2yHgmQIURR44Q1euVK7S7chJIj_xrh6Uuox8-OF5oe6D00znyQyDpW8ni5slc4v4PxO0ooCmsf06fnB3Ozez9cqyMBK_wyMFEmoO0hZdkVFPRQ2ICZIsmdt0NrkNZq5738ZaGl6bcrao61hoyE&amp;FilePath=CALPADSResources/NPS-Student-Incident-Guide.xlsx" TargetMode="External"/><Relationship Id="rId10" Type="http://schemas.openxmlformats.org/officeDocument/2006/relationships/hyperlink" Target="https://www.cde.ca.gov/ds/sp/cl/calpadsfaqs.asp#eoytop" TargetMode="External"/><Relationship Id="rId4" Type="http://schemas.openxmlformats.org/officeDocument/2006/relationships/hyperlink" Target="https://documentation.calpads.org/OnlineMaintenance/IncidentData/IncidentDataPage/" TargetMode="External"/><Relationship Id="rId9" Type="http://schemas.openxmlformats.org/officeDocument/2006/relationships/hyperlink" Target="https://www.youtube.com/@CSISCALPADSTrainingChannel/playlists?view=50&amp;sort=dd&amp;shelf_id=11" TargetMode="External"/><Relationship Id="rId14" Type="http://schemas.openxmlformats.org/officeDocument/2006/relationships/hyperlink" Target="https://www.cde.ca.gov/ds/sp/cl/calpadsupdflash159.as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34.xml"/><Relationship Id="rId13" Type="http://schemas.openxmlformats.org/officeDocument/2006/relationships/diagramData" Target="../diagrams/data35.xml"/><Relationship Id="rId3" Type="http://schemas.openxmlformats.org/officeDocument/2006/relationships/diagramData" Target="../diagrams/data33.xml"/><Relationship Id="rId7" Type="http://schemas.microsoft.com/office/2007/relationships/diagramDrawing" Target="../diagrams/drawing33.xml"/><Relationship Id="rId12" Type="http://schemas.microsoft.com/office/2007/relationships/diagramDrawing" Target="../diagrams/drawing34.xml"/><Relationship Id="rId17" Type="http://schemas.microsoft.com/office/2007/relationships/diagramDrawing" Target="../diagrams/drawing35.xml"/><Relationship Id="rId2" Type="http://schemas.openxmlformats.org/officeDocument/2006/relationships/notesSlide" Target="../notesSlides/notesSlide34.xml"/><Relationship Id="rId16" Type="http://schemas.openxmlformats.org/officeDocument/2006/relationships/diagramColors" Target="../diagrams/colors35.xml"/><Relationship Id="rId1" Type="http://schemas.openxmlformats.org/officeDocument/2006/relationships/slideLayout" Target="../slideLayouts/slideLayout22.xml"/><Relationship Id="rId6" Type="http://schemas.openxmlformats.org/officeDocument/2006/relationships/diagramColors" Target="../diagrams/colors33.xml"/><Relationship Id="rId11" Type="http://schemas.openxmlformats.org/officeDocument/2006/relationships/diagramColors" Target="../diagrams/colors34.xml"/><Relationship Id="rId5" Type="http://schemas.openxmlformats.org/officeDocument/2006/relationships/diagramQuickStyle" Target="../diagrams/quickStyle33.xml"/><Relationship Id="rId15" Type="http://schemas.openxmlformats.org/officeDocument/2006/relationships/diagramQuickStyle" Target="../diagrams/quickStyle35.xml"/><Relationship Id="rId10" Type="http://schemas.openxmlformats.org/officeDocument/2006/relationships/diagramQuickStyle" Target="../diagrams/quickStyle34.xml"/><Relationship Id="rId4" Type="http://schemas.openxmlformats.org/officeDocument/2006/relationships/diagramLayout" Target="../diagrams/layout33.xml"/><Relationship Id="rId9" Type="http://schemas.openxmlformats.org/officeDocument/2006/relationships/diagramLayout" Target="../diagrams/layout34.xml"/><Relationship Id="rId14" Type="http://schemas.openxmlformats.org/officeDocument/2006/relationships/diagramLayout" Target="../diagrams/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3" Type="http://schemas.openxmlformats.org/officeDocument/2006/relationships/diagramData" Target="../diagrams/data38.xml"/><Relationship Id="rId18" Type="http://schemas.openxmlformats.org/officeDocument/2006/relationships/diagramData" Target="../diagrams/data39.xml"/><Relationship Id="rId26" Type="http://schemas.openxmlformats.org/officeDocument/2006/relationships/diagramColors" Target="../diagrams/colors40.xml"/><Relationship Id="rId39" Type="http://schemas.openxmlformats.org/officeDocument/2006/relationships/diagramLayout" Target="../diagrams/layout43.xml"/><Relationship Id="rId21" Type="http://schemas.openxmlformats.org/officeDocument/2006/relationships/diagramColors" Target="../diagrams/colors39.xml"/><Relationship Id="rId34" Type="http://schemas.openxmlformats.org/officeDocument/2006/relationships/diagramLayout" Target="../diagrams/layout42.xml"/><Relationship Id="rId42" Type="http://schemas.microsoft.com/office/2007/relationships/diagramDrawing" Target="../diagrams/drawing43.xml"/><Relationship Id="rId47" Type="http://schemas.microsoft.com/office/2007/relationships/diagramDrawing" Target="../diagrams/drawing44.xml"/><Relationship Id="rId7" Type="http://schemas.microsoft.com/office/2007/relationships/diagramDrawing" Target="../diagrams/drawing36.xml"/><Relationship Id="rId2" Type="http://schemas.openxmlformats.org/officeDocument/2006/relationships/notesSlide" Target="../notesSlides/notesSlide37.xml"/><Relationship Id="rId16" Type="http://schemas.openxmlformats.org/officeDocument/2006/relationships/diagramColors" Target="../diagrams/colors38.xml"/><Relationship Id="rId29" Type="http://schemas.openxmlformats.org/officeDocument/2006/relationships/diagramLayout" Target="../diagrams/layout41.xml"/><Relationship Id="rId1" Type="http://schemas.openxmlformats.org/officeDocument/2006/relationships/slideLayout" Target="../slideLayouts/slideLayout22.xml"/><Relationship Id="rId6" Type="http://schemas.openxmlformats.org/officeDocument/2006/relationships/diagramColors" Target="../diagrams/colors36.xml"/><Relationship Id="rId11" Type="http://schemas.openxmlformats.org/officeDocument/2006/relationships/diagramColors" Target="../diagrams/colors37.xml"/><Relationship Id="rId24" Type="http://schemas.openxmlformats.org/officeDocument/2006/relationships/diagramLayout" Target="../diagrams/layout40.xml"/><Relationship Id="rId32" Type="http://schemas.microsoft.com/office/2007/relationships/diagramDrawing" Target="../diagrams/drawing41.xml"/><Relationship Id="rId37" Type="http://schemas.microsoft.com/office/2007/relationships/diagramDrawing" Target="../diagrams/drawing42.xml"/><Relationship Id="rId40" Type="http://schemas.openxmlformats.org/officeDocument/2006/relationships/diagramQuickStyle" Target="../diagrams/quickStyle43.xml"/><Relationship Id="rId45" Type="http://schemas.openxmlformats.org/officeDocument/2006/relationships/diagramQuickStyle" Target="../diagrams/quickStyle44.xml"/><Relationship Id="rId5" Type="http://schemas.openxmlformats.org/officeDocument/2006/relationships/diagramQuickStyle" Target="../diagrams/quickStyle36.xml"/><Relationship Id="rId15" Type="http://schemas.openxmlformats.org/officeDocument/2006/relationships/diagramQuickStyle" Target="../diagrams/quickStyle38.xml"/><Relationship Id="rId23" Type="http://schemas.openxmlformats.org/officeDocument/2006/relationships/diagramData" Target="../diagrams/data40.xml"/><Relationship Id="rId28" Type="http://schemas.openxmlformats.org/officeDocument/2006/relationships/diagramData" Target="../diagrams/data41.xml"/><Relationship Id="rId36" Type="http://schemas.openxmlformats.org/officeDocument/2006/relationships/diagramColors" Target="../diagrams/colors42.xml"/><Relationship Id="rId10" Type="http://schemas.openxmlformats.org/officeDocument/2006/relationships/diagramQuickStyle" Target="../diagrams/quickStyle37.xml"/><Relationship Id="rId19" Type="http://schemas.openxmlformats.org/officeDocument/2006/relationships/diagramLayout" Target="../diagrams/layout39.xml"/><Relationship Id="rId31" Type="http://schemas.openxmlformats.org/officeDocument/2006/relationships/diagramColors" Target="../diagrams/colors41.xml"/><Relationship Id="rId44" Type="http://schemas.openxmlformats.org/officeDocument/2006/relationships/diagramLayout" Target="../diagrams/layout44.xml"/><Relationship Id="rId4" Type="http://schemas.openxmlformats.org/officeDocument/2006/relationships/diagramLayout" Target="../diagrams/layout36.xml"/><Relationship Id="rId9" Type="http://schemas.openxmlformats.org/officeDocument/2006/relationships/diagramLayout" Target="../diagrams/layout37.xml"/><Relationship Id="rId14" Type="http://schemas.openxmlformats.org/officeDocument/2006/relationships/diagramLayout" Target="../diagrams/layout38.xml"/><Relationship Id="rId22" Type="http://schemas.microsoft.com/office/2007/relationships/diagramDrawing" Target="../diagrams/drawing39.xml"/><Relationship Id="rId27" Type="http://schemas.microsoft.com/office/2007/relationships/diagramDrawing" Target="../diagrams/drawing40.xml"/><Relationship Id="rId30" Type="http://schemas.openxmlformats.org/officeDocument/2006/relationships/diagramQuickStyle" Target="../diagrams/quickStyle41.xml"/><Relationship Id="rId35" Type="http://schemas.openxmlformats.org/officeDocument/2006/relationships/diagramQuickStyle" Target="../diagrams/quickStyle42.xml"/><Relationship Id="rId43" Type="http://schemas.openxmlformats.org/officeDocument/2006/relationships/diagramData" Target="../diagrams/data44.xml"/><Relationship Id="rId8" Type="http://schemas.openxmlformats.org/officeDocument/2006/relationships/diagramData" Target="../diagrams/data37.xml"/><Relationship Id="rId3" Type="http://schemas.openxmlformats.org/officeDocument/2006/relationships/diagramData" Target="../diagrams/data36.xml"/><Relationship Id="rId12" Type="http://schemas.microsoft.com/office/2007/relationships/diagramDrawing" Target="../diagrams/drawing37.xml"/><Relationship Id="rId17" Type="http://schemas.microsoft.com/office/2007/relationships/diagramDrawing" Target="../diagrams/drawing38.xml"/><Relationship Id="rId25" Type="http://schemas.openxmlformats.org/officeDocument/2006/relationships/diagramQuickStyle" Target="../diagrams/quickStyle40.xml"/><Relationship Id="rId33" Type="http://schemas.openxmlformats.org/officeDocument/2006/relationships/diagramData" Target="../diagrams/data42.xml"/><Relationship Id="rId38" Type="http://schemas.openxmlformats.org/officeDocument/2006/relationships/diagramData" Target="../diagrams/data43.xml"/><Relationship Id="rId46" Type="http://schemas.openxmlformats.org/officeDocument/2006/relationships/diagramColors" Target="../diagrams/colors44.xml"/><Relationship Id="rId20" Type="http://schemas.openxmlformats.org/officeDocument/2006/relationships/diagramQuickStyle" Target="../diagrams/quickStyle39.xml"/><Relationship Id="rId41" Type="http://schemas.openxmlformats.org/officeDocument/2006/relationships/diagramColors" Target="../diagrams/colors4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CSISCALPADSTrainingChannel/playlists?view=50&amp;sort=dd&amp;shelf_id=10" TargetMode="External"/><Relationship Id="rId13" Type="http://schemas.openxmlformats.org/officeDocument/2006/relationships/hyperlink" Target="https://www.cde.ca.gov/ds/sp/cl/calpadsupdflash203.asp" TargetMode="External"/><Relationship Id="rId3" Type="http://schemas.openxmlformats.org/officeDocument/2006/relationships/hyperlink" Target="https://documentation.calpads.org/OnlineMaintenance/StudentDataMaintenance/StudentDetailsSWDS/" TargetMode="External"/><Relationship Id="rId7" Type="http://schemas.openxmlformats.org/officeDocument/2006/relationships/hyperlink" Target="https://documentation.calpads.org/OnlineMaintenance/StudentDataMaintenance/StudentDetailsPSTS/" TargetMode="External"/><Relationship Id="rId12" Type="http://schemas.openxmlformats.org/officeDocument/2006/relationships/hyperlink" Target="https://www.cde.ca.gov/ds/sp/cl/calpadsupdflash264.asp" TargetMode="External"/><Relationship Id="rId2" Type="http://schemas.openxmlformats.org/officeDocument/2006/relationships/notesSlide" Target="../notesSlides/notesSlide39.xml"/><Relationship Id="rId16" Type="http://schemas.openxmlformats.org/officeDocument/2006/relationships/image" Target="../media/image57.gif"/><Relationship Id="rId1" Type="http://schemas.openxmlformats.org/officeDocument/2006/relationships/slideLayout" Target="../slideLayouts/slideLayout21.xml"/><Relationship Id="rId6" Type="http://schemas.openxmlformats.org/officeDocument/2006/relationships/hyperlink" Target="https://documentation.calpads.org/OnlineMaintenance/StudentDataMaintenance/StudentDetailsSERV/" TargetMode="External"/><Relationship Id="rId11" Type="http://schemas.openxmlformats.org/officeDocument/2006/relationships/hyperlink" Target="https://www.cde.ca.gov/ds/sp/cl/calpadsupdflash260.asp" TargetMode="External"/><Relationship Id="rId5" Type="http://schemas.openxmlformats.org/officeDocument/2006/relationships/hyperlink" Target="https://documentation.calpads.org/OnlineMaintenance/StudentDataMaintenance/StudentDetailsMEET/" TargetMode="External"/><Relationship Id="rId15" Type="http://schemas.openxmlformats.org/officeDocument/2006/relationships/hyperlink" Target="https://www.cde.ca.gov/ds/sp/cl/swdreporting.asp" TargetMode="External"/><Relationship Id="rId10" Type="http://schemas.openxmlformats.org/officeDocument/2006/relationships/hyperlink" Target="https://www.cde.ca.gov/ds/sp/cl/calpadsfaqs.asp#should-leas-submit-special-education-sped-records-to-calpads-if-a-parent-has-not-yet-signed-the-special-education-program-or-plan" TargetMode="External"/><Relationship Id="rId4" Type="http://schemas.openxmlformats.org/officeDocument/2006/relationships/hyperlink" Target="https://documentation.calpads.org/OnlineMaintenance/StudentDataMaintenance/StudentDetailsPLAN/" TargetMode="External"/><Relationship Id="rId9" Type="http://schemas.openxmlformats.org/officeDocument/2006/relationships/hyperlink" Target="https://www.youtube.com/@CSISCALPADSTrainingChannel/playlists?view=50&amp;sort=dd&amp;shelf_id=11" TargetMode="External"/><Relationship Id="rId14" Type="http://schemas.openxmlformats.org/officeDocument/2006/relationships/hyperlink" Target="https://www.cde.ca.gov/ds/sp/cl/calpadsupdflash161.as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2.png"/><Relationship Id="rId12" Type="http://schemas.openxmlformats.org/officeDocument/2006/relationships/image" Target="../media/image68.gif"/><Relationship Id="rId2" Type="http://schemas.openxmlformats.org/officeDocument/2006/relationships/notesSlide" Target="../notesSlides/notesSlide48.xml"/><Relationship Id="rId1" Type="http://schemas.openxmlformats.org/officeDocument/2006/relationships/slideLayout" Target="../slideLayouts/slideLayout37.xml"/><Relationship Id="rId6" Type="http://schemas.openxmlformats.org/officeDocument/2006/relationships/hyperlink" Target="https://www.youtube.com/channel/UCA9oRTiyVECCCzOxpmJheZw"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67.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70.jpg"/><Relationship Id="rId7" Type="http://schemas.openxmlformats.org/officeDocument/2006/relationships/hyperlink" Target="mailto:calpads-support@cde.ca.gov" TargetMode="External"/><Relationship Id="rId12"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36.xml"/><Relationship Id="rId6" Type="http://schemas.openxmlformats.org/officeDocument/2006/relationships/hyperlink" Target="http://www2.cde.ca.gov/calpadshelp/default.aspx" TargetMode="External"/><Relationship Id="rId11" Type="http://schemas.openxmlformats.org/officeDocument/2006/relationships/image" Target="../media/image74.svg"/><Relationship Id="rId5" Type="http://schemas.openxmlformats.org/officeDocument/2006/relationships/hyperlink" Target="https://www.cde.ca.gov/ds/sp/cl/listservs.asp" TargetMode="External"/><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hyperlink" Target="https://csis.fcmat.org/ListServ" TargetMode="External"/><Relationship Id="rId9" Type="http://schemas.openxmlformats.org/officeDocument/2006/relationships/image" Target="../media/image72.svg"/><Relationship Id="rId1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50.xml"/><Relationship Id="rId1" Type="http://schemas.openxmlformats.org/officeDocument/2006/relationships/slideLayout" Target="../slideLayouts/slideLayout25.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image" Target="../media/image80.jpg"/><Relationship Id="rId7" Type="http://schemas.openxmlformats.org/officeDocument/2006/relationships/image" Target="../media/image84.svg"/><Relationship Id="rId12" Type="http://schemas.openxmlformats.org/officeDocument/2006/relationships/hyperlink" Target="https://csis.fcmat.org/" TargetMode="External"/><Relationship Id="rId2" Type="http://schemas.openxmlformats.org/officeDocument/2006/relationships/notesSlide" Target="../notesSlides/notesSlide51.xml"/><Relationship Id="rId1" Type="http://schemas.openxmlformats.org/officeDocument/2006/relationships/slideLayout" Target="../slideLayouts/slideLayout23.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0.sv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397957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13342" y="1585523"/>
            <a:ext cx="3598336" cy="2992099"/>
          </a:xfrm>
          <a:ln>
            <a:noFill/>
          </a:ln>
        </p:spPr>
        <p:txBody>
          <a:bodyPr/>
          <a:lstStyle/>
          <a:p>
            <a:r>
              <a:rPr lang="en-US" sz="4400" dirty="0">
                <a:solidFill>
                  <a:srgbClr val="FF715B"/>
                </a:solidFill>
              </a:rPr>
              <a:t>CALPADS</a:t>
            </a:r>
            <a:br>
              <a:rPr lang="en-US" sz="4400" dirty="0"/>
            </a:br>
            <a:r>
              <a:rPr lang="en-US" sz="4400" dirty="0">
                <a:solidFill>
                  <a:srgbClr val="555FAD"/>
                </a:solidFill>
              </a:rPr>
              <a:t>EOY Primer</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pPr>
              <a:spcBef>
                <a:spcPts val="0"/>
              </a:spcBef>
              <a:spcAft>
                <a:spcPts val="0"/>
              </a:spcAft>
            </a:pPr>
            <a:r>
              <a:rPr lang="en-US" dirty="0">
                <a:solidFill>
                  <a:schemeClr val="tx1">
                    <a:lumMod val="75000"/>
                    <a:lumOff val="25000"/>
                  </a:schemeClr>
                </a:solidFill>
              </a:rPr>
              <a:t>Preparation for the End of Year data Collection</a:t>
            </a:r>
          </a:p>
        </p:txBody>
      </p: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19336" y="637583"/>
            <a:ext cx="798351" cy="798351"/>
          </a:xfrm>
          <a:prstGeom prst="rect">
            <a:avLst/>
          </a:prstGeom>
        </p:spPr>
      </p:pic>
    </p:spTree>
    <p:extLst>
      <p:ext uri="{BB962C8B-B14F-4D97-AF65-F5344CB8AC3E}">
        <p14:creationId xmlns:p14="http://schemas.microsoft.com/office/powerpoint/2010/main" val="611611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EE6BE-7A10-A630-5330-C6508705E532}"/>
              </a:ext>
            </a:extLst>
          </p:cNvPr>
          <p:cNvSpPr/>
          <p:nvPr/>
        </p:nvSpPr>
        <p:spPr>
          <a:xfrm>
            <a:off x="1325105" y="1286359"/>
            <a:ext cx="9345478" cy="3409627"/>
          </a:xfrm>
          <a:custGeom>
            <a:avLst/>
            <a:gdLst>
              <a:gd name="connsiteX0" fmla="*/ 0 w 9345478"/>
              <a:gd name="connsiteY0" fmla="*/ 0 h 3409627"/>
              <a:gd name="connsiteX1" fmla="*/ 480625 w 9345478"/>
              <a:gd name="connsiteY1" fmla="*/ 0 h 3409627"/>
              <a:gd name="connsiteX2" fmla="*/ 961249 w 9345478"/>
              <a:gd name="connsiteY2" fmla="*/ 0 h 3409627"/>
              <a:gd name="connsiteX3" fmla="*/ 1815693 w 9345478"/>
              <a:gd name="connsiteY3" fmla="*/ 0 h 3409627"/>
              <a:gd name="connsiteX4" fmla="*/ 2389772 w 9345478"/>
              <a:gd name="connsiteY4" fmla="*/ 0 h 3409627"/>
              <a:gd name="connsiteX5" fmla="*/ 2963852 w 9345478"/>
              <a:gd name="connsiteY5" fmla="*/ 0 h 3409627"/>
              <a:gd name="connsiteX6" fmla="*/ 3818295 w 9345478"/>
              <a:gd name="connsiteY6" fmla="*/ 0 h 3409627"/>
              <a:gd name="connsiteX7" fmla="*/ 4672739 w 9345478"/>
              <a:gd name="connsiteY7" fmla="*/ 0 h 3409627"/>
              <a:gd name="connsiteX8" fmla="*/ 5059909 w 9345478"/>
              <a:gd name="connsiteY8" fmla="*/ 0 h 3409627"/>
              <a:gd name="connsiteX9" fmla="*/ 5540533 w 9345478"/>
              <a:gd name="connsiteY9" fmla="*/ 0 h 3409627"/>
              <a:gd name="connsiteX10" fmla="*/ 5927703 w 9345478"/>
              <a:gd name="connsiteY10" fmla="*/ 0 h 3409627"/>
              <a:gd name="connsiteX11" fmla="*/ 6595237 w 9345478"/>
              <a:gd name="connsiteY11" fmla="*/ 0 h 3409627"/>
              <a:gd name="connsiteX12" fmla="*/ 7449681 w 9345478"/>
              <a:gd name="connsiteY12" fmla="*/ 0 h 3409627"/>
              <a:gd name="connsiteX13" fmla="*/ 8117215 w 9345478"/>
              <a:gd name="connsiteY13" fmla="*/ 0 h 3409627"/>
              <a:gd name="connsiteX14" fmla="*/ 9345478 w 9345478"/>
              <a:gd name="connsiteY14" fmla="*/ 0 h 3409627"/>
              <a:gd name="connsiteX15" fmla="*/ 9345478 w 9345478"/>
              <a:gd name="connsiteY15" fmla="*/ 613733 h 3409627"/>
              <a:gd name="connsiteX16" fmla="*/ 9345478 w 9345478"/>
              <a:gd name="connsiteY16" fmla="*/ 1295658 h 3409627"/>
              <a:gd name="connsiteX17" fmla="*/ 9345478 w 9345478"/>
              <a:gd name="connsiteY17" fmla="*/ 1909391 h 3409627"/>
              <a:gd name="connsiteX18" fmla="*/ 9345478 w 9345478"/>
              <a:gd name="connsiteY18" fmla="*/ 2557220 h 3409627"/>
              <a:gd name="connsiteX19" fmla="*/ 9345478 w 9345478"/>
              <a:gd name="connsiteY19" fmla="*/ 3409627 h 3409627"/>
              <a:gd name="connsiteX20" fmla="*/ 8584489 w 9345478"/>
              <a:gd name="connsiteY20" fmla="*/ 3409627 h 3409627"/>
              <a:gd name="connsiteX21" fmla="*/ 7823500 w 9345478"/>
              <a:gd name="connsiteY21" fmla="*/ 3409627 h 3409627"/>
              <a:gd name="connsiteX22" fmla="*/ 7436330 w 9345478"/>
              <a:gd name="connsiteY22" fmla="*/ 3409627 h 3409627"/>
              <a:gd name="connsiteX23" fmla="*/ 6675341 w 9345478"/>
              <a:gd name="connsiteY23" fmla="*/ 3409627 h 3409627"/>
              <a:gd name="connsiteX24" fmla="*/ 5820898 w 9345478"/>
              <a:gd name="connsiteY24" fmla="*/ 3409627 h 3409627"/>
              <a:gd name="connsiteX25" fmla="*/ 5153364 w 9345478"/>
              <a:gd name="connsiteY25" fmla="*/ 3409627 h 3409627"/>
              <a:gd name="connsiteX26" fmla="*/ 4579284 w 9345478"/>
              <a:gd name="connsiteY26" fmla="*/ 3409627 h 3409627"/>
              <a:gd name="connsiteX27" fmla="*/ 3818295 w 9345478"/>
              <a:gd name="connsiteY27" fmla="*/ 3409627 h 3409627"/>
              <a:gd name="connsiteX28" fmla="*/ 3057306 w 9345478"/>
              <a:gd name="connsiteY28" fmla="*/ 3409627 h 3409627"/>
              <a:gd name="connsiteX29" fmla="*/ 2389772 w 9345478"/>
              <a:gd name="connsiteY29" fmla="*/ 3409627 h 3409627"/>
              <a:gd name="connsiteX30" fmla="*/ 1535329 w 9345478"/>
              <a:gd name="connsiteY30" fmla="*/ 3409627 h 3409627"/>
              <a:gd name="connsiteX31" fmla="*/ 774340 w 9345478"/>
              <a:gd name="connsiteY31" fmla="*/ 3409627 h 3409627"/>
              <a:gd name="connsiteX32" fmla="*/ 0 w 9345478"/>
              <a:gd name="connsiteY32" fmla="*/ 3409627 h 3409627"/>
              <a:gd name="connsiteX33" fmla="*/ 0 w 9345478"/>
              <a:gd name="connsiteY33" fmla="*/ 2829990 h 3409627"/>
              <a:gd name="connsiteX34" fmla="*/ 0 w 9345478"/>
              <a:gd name="connsiteY34" fmla="*/ 2079872 h 3409627"/>
              <a:gd name="connsiteX35" fmla="*/ 0 w 9345478"/>
              <a:gd name="connsiteY35" fmla="*/ 1466140 h 3409627"/>
              <a:gd name="connsiteX36" fmla="*/ 0 w 9345478"/>
              <a:gd name="connsiteY36" fmla="*/ 716022 h 3409627"/>
              <a:gd name="connsiteX37" fmla="*/ 0 w 9345478"/>
              <a:gd name="connsiteY37" fmla="*/ 0 h 340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345478" h="3409627" fill="none" extrusionOk="0">
                <a:moveTo>
                  <a:pt x="0" y="0"/>
                </a:moveTo>
                <a:cubicBezTo>
                  <a:pt x="164796" y="-9293"/>
                  <a:pt x="276042" y="11715"/>
                  <a:pt x="480625" y="0"/>
                </a:cubicBezTo>
                <a:cubicBezTo>
                  <a:pt x="685208" y="-11715"/>
                  <a:pt x="744722" y="-16018"/>
                  <a:pt x="961249" y="0"/>
                </a:cubicBezTo>
                <a:cubicBezTo>
                  <a:pt x="1177776" y="16018"/>
                  <a:pt x="1544350" y="-4044"/>
                  <a:pt x="1815693" y="0"/>
                </a:cubicBezTo>
                <a:cubicBezTo>
                  <a:pt x="2087036" y="4044"/>
                  <a:pt x="2202414" y="-18917"/>
                  <a:pt x="2389772" y="0"/>
                </a:cubicBezTo>
                <a:cubicBezTo>
                  <a:pt x="2577130" y="18917"/>
                  <a:pt x="2705915" y="-5675"/>
                  <a:pt x="2963852" y="0"/>
                </a:cubicBezTo>
                <a:cubicBezTo>
                  <a:pt x="3221789" y="5675"/>
                  <a:pt x="3635809" y="38815"/>
                  <a:pt x="3818295" y="0"/>
                </a:cubicBezTo>
                <a:cubicBezTo>
                  <a:pt x="4000781" y="-38815"/>
                  <a:pt x="4249950" y="-878"/>
                  <a:pt x="4672739" y="0"/>
                </a:cubicBezTo>
                <a:cubicBezTo>
                  <a:pt x="5095528" y="878"/>
                  <a:pt x="4958398" y="-18266"/>
                  <a:pt x="5059909" y="0"/>
                </a:cubicBezTo>
                <a:cubicBezTo>
                  <a:pt x="5161420" y="18266"/>
                  <a:pt x="5325675" y="5364"/>
                  <a:pt x="5540533" y="0"/>
                </a:cubicBezTo>
                <a:cubicBezTo>
                  <a:pt x="5755391" y="-5364"/>
                  <a:pt x="5824197" y="9352"/>
                  <a:pt x="5927703" y="0"/>
                </a:cubicBezTo>
                <a:cubicBezTo>
                  <a:pt x="6031209" y="-9352"/>
                  <a:pt x="6337341" y="11572"/>
                  <a:pt x="6595237" y="0"/>
                </a:cubicBezTo>
                <a:cubicBezTo>
                  <a:pt x="6853133" y="-11572"/>
                  <a:pt x="7155952" y="2874"/>
                  <a:pt x="7449681" y="0"/>
                </a:cubicBezTo>
                <a:cubicBezTo>
                  <a:pt x="7743410" y="-2874"/>
                  <a:pt x="7816803" y="-16099"/>
                  <a:pt x="8117215" y="0"/>
                </a:cubicBezTo>
                <a:cubicBezTo>
                  <a:pt x="8417627" y="16099"/>
                  <a:pt x="8970673" y="-34786"/>
                  <a:pt x="9345478" y="0"/>
                </a:cubicBezTo>
                <a:cubicBezTo>
                  <a:pt x="9348230" y="129665"/>
                  <a:pt x="9367760" y="421086"/>
                  <a:pt x="9345478" y="613733"/>
                </a:cubicBezTo>
                <a:cubicBezTo>
                  <a:pt x="9323196" y="806380"/>
                  <a:pt x="9351899" y="1053324"/>
                  <a:pt x="9345478" y="1295658"/>
                </a:cubicBezTo>
                <a:cubicBezTo>
                  <a:pt x="9339057" y="1537992"/>
                  <a:pt x="9321747" y="1742056"/>
                  <a:pt x="9345478" y="1909391"/>
                </a:cubicBezTo>
                <a:cubicBezTo>
                  <a:pt x="9369209" y="2076726"/>
                  <a:pt x="9324265" y="2299377"/>
                  <a:pt x="9345478" y="2557220"/>
                </a:cubicBezTo>
                <a:cubicBezTo>
                  <a:pt x="9366691" y="2815063"/>
                  <a:pt x="9317921" y="3185034"/>
                  <a:pt x="9345478" y="3409627"/>
                </a:cubicBezTo>
                <a:cubicBezTo>
                  <a:pt x="9138890" y="3428432"/>
                  <a:pt x="8807180" y="3443544"/>
                  <a:pt x="8584489" y="3409627"/>
                </a:cubicBezTo>
                <a:cubicBezTo>
                  <a:pt x="8361798" y="3375710"/>
                  <a:pt x="8072429" y="3384609"/>
                  <a:pt x="7823500" y="3409627"/>
                </a:cubicBezTo>
                <a:cubicBezTo>
                  <a:pt x="7574571" y="3434645"/>
                  <a:pt x="7581407" y="3398643"/>
                  <a:pt x="7436330" y="3409627"/>
                </a:cubicBezTo>
                <a:cubicBezTo>
                  <a:pt x="7291253" y="3420612"/>
                  <a:pt x="7008582" y="3442353"/>
                  <a:pt x="6675341" y="3409627"/>
                </a:cubicBezTo>
                <a:cubicBezTo>
                  <a:pt x="6342100" y="3376901"/>
                  <a:pt x="6210532" y="3389372"/>
                  <a:pt x="5820898" y="3409627"/>
                </a:cubicBezTo>
                <a:cubicBezTo>
                  <a:pt x="5431264" y="3429882"/>
                  <a:pt x="5374600" y="3439932"/>
                  <a:pt x="5153364" y="3409627"/>
                </a:cubicBezTo>
                <a:cubicBezTo>
                  <a:pt x="4932128" y="3379322"/>
                  <a:pt x="4701904" y="3435460"/>
                  <a:pt x="4579284" y="3409627"/>
                </a:cubicBezTo>
                <a:cubicBezTo>
                  <a:pt x="4456664" y="3383794"/>
                  <a:pt x="4088675" y="3425317"/>
                  <a:pt x="3818295" y="3409627"/>
                </a:cubicBezTo>
                <a:cubicBezTo>
                  <a:pt x="3547915" y="3393937"/>
                  <a:pt x="3231680" y="3385070"/>
                  <a:pt x="3057306" y="3409627"/>
                </a:cubicBezTo>
                <a:cubicBezTo>
                  <a:pt x="2882932" y="3434184"/>
                  <a:pt x="2570407" y="3424685"/>
                  <a:pt x="2389772" y="3409627"/>
                </a:cubicBezTo>
                <a:cubicBezTo>
                  <a:pt x="2209137" y="3394569"/>
                  <a:pt x="1711257" y="3447966"/>
                  <a:pt x="1535329" y="3409627"/>
                </a:cubicBezTo>
                <a:cubicBezTo>
                  <a:pt x="1359401" y="3371288"/>
                  <a:pt x="1011261" y="3409008"/>
                  <a:pt x="774340" y="3409627"/>
                </a:cubicBezTo>
                <a:cubicBezTo>
                  <a:pt x="537419" y="3410246"/>
                  <a:pt x="201667" y="3427150"/>
                  <a:pt x="0" y="3409627"/>
                </a:cubicBezTo>
                <a:cubicBezTo>
                  <a:pt x="4134" y="3152246"/>
                  <a:pt x="-15175" y="3008927"/>
                  <a:pt x="0" y="2829990"/>
                </a:cubicBezTo>
                <a:cubicBezTo>
                  <a:pt x="15175" y="2651053"/>
                  <a:pt x="15159" y="2430435"/>
                  <a:pt x="0" y="2079872"/>
                </a:cubicBezTo>
                <a:cubicBezTo>
                  <a:pt x="-15159" y="1729309"/>
                  <a:pt x="-20199" y="1747660"/>
                  <a:pt x="0" y="1466140"/>
                </a:cubicBezTo>
                <a:cubicBezTo>
                  <a:pt x="20199" y="1184620"/>
                  <a:pt x="36834" y="1002269"/>
                  <a:pt x="0" y="716022"/>
                </a:cubicBezTo>
                <a:cubicBezTo>
                  <a:pt x="-36834" y="429775"/>
                  <a:pt x="35330" y="154157"/>
                  <a:pt x="0" y="0"/>
                </a:cubicBezTo>
                <a:close/>
              </a:path>
              <a:path w="9345478" h="3409627" stroke="0" extrusionOk="0">
                <a:moveTo>
                  <a:pt x="0" y="0"/>
                </a:moveTo>
                <a:cubicBezTo>
                  <a:pt x="268067" y="4445"/>
                  <a:pt x="396300" y="-8029"/>
                  <a:pt x="667534" y="0"/>
                </a:cubicBezTo>
                <a:cubicBezTo>
                  <a:pt x="938768" y="8029"/>
                  <a:pt x="1263644" y="13598"/>
                  <a:pt x="1521978" y="0"/>
                </a:cubicBezTo>
                <a:cubicBezTo>
                  <a:pt x="1780312" y="-13598"/>
                  <a:pt x="1973801" y="23390"/>
                  <a:pt x="2189512" y="0"/>
                </a:cubicBezTo>
                <a:cubicBezTo>
                  <a:pt x="2405223" y="-23390"/>
                  <a:pt x="2623823" y="-12934"/>
                  <a:pt x="2950501" y="0"/>
                </a:cubicBezTo>
                <a:cubicBezTo>
                  <a:pt x="3277179" y="12934"/>
                  <a:pt x="3457930" y="10723"/>
                  <a:pt x="3711490" y="0"/>
                </a:cubicBezTo>
                <a:cubicBezTo>
                  <a:pt x="3965050" y="-10723"/>
                  <a:pt x="4137933" y="17924"/>
                  <a:pt x="4285569" y="0"/>
                </a:cubicBezTo>
                <a:cubicBezTo>
                  <a:pt x="4433205" y="-17924"/>
                  <a:pt x="4638227" y="-10626"/>
                  <a:pt x="4766194" y="0"/>
                </a:cubicBezTo>
                <a:cubicBezTo>
                  <a:pt x="4894162" y="10626"/>
                  <a:pt x="5329357" y="-17177"/>
                  <a:pt x="5620637" y="0"/>
                </a:cubicBezTo>
                <a:cubicBezTo>
                  <a:pt x="5911917" y="17177"/>
                  <a:pt x="5929609" y="-5074"/>
                  <a:pt x="6007807" y="0"/>
                </a:cubicBezTo>
                <a:cubicBezTo>
                  <a:pt x="6086005" y="5074"/>
                  <a:pt x="6522013" y="-16863"/>
                  <a:pt x="6675341" y="0"/>
                </a:cubicBezTo>
                <a:cubicBezTo>
                  <a:pt x="6828669" y="16863"/>
                  <a:pt x="7016854" y="3041"/>
                  <a:pt x="7342876" y="0"/>
                </a:cubicBezTo>
                <a:cubicBezTo>
                  <a:pt x="7668899" y="-3041"/>
                  <a:pt x="7816358" y="6098"/>
                  <a:pt x="8103864" y="0"/>
                </a:cubicBezTo>
                <a:cubicBezTo>
                  <a:pt x="8391370" y="-6098"/>
                  <a:pt x="8375417" y="5834"/>
                  <a:pt x="8491034" y="0"/>
                </a:cubicBezTo>
                <a:cubicBezTo>
                  <a:pt x="8606651" y="-5834"/>
                  <a:pt x="9153978" y="-12600"/>
                  <a:pt x="9345478" y="0"/>
                </a:cubicBezTo>
                <a:cubicBezTo>
                  <a:pt x="9325654" y="174323"/>
                  <a:pt x="9353274" y="478418"/>
                  <a:pt x="9345478" y="613733"/>
                </a:cubicBezTo>
                <a:cubicBezTo>
                  <a:pt x="9337682" y="749048"/>
                  <a:pt x="9322314" y="949751"/>
                  <a:pt x="9345478" y="1261562"/>
                </a:cubicBezTo>
                <a:cubicBezTo>
                  <a:pt x="9368642" y="1573373"/>
                  <a:pt x="9356341" y="1717883"/>
                  <a:pt x="9345478" y="1875295"/>
                </a:cubicBezTo>
                <a:cubicBezTo>
                  <a:pt x="9334615" y="2032707"/>
                  <a:pt x="9334448" y="2335579"/>
                  <a:pt x="9345478" y="2523124"/>
                </a:cubicBezTo>
                <a:cubicBezTo>
                  <a:pt x="9356508" y="2710669"/>
                  <a:pt x="9374406" y="3081292"/>
                  <a:pt x="9345478" y="3409627"/>
                </a:cubicBezTo>
                <a:cubicBezTo>
                  <a:pt x="9249181" y="3394782"/>
                  <a:pt x="9075351" y="3395625"/>
                  <a:pt x="8958308" y="3409627"/>
                </a:cubicBezTo>
                <a:cubicBezTo>
                  <a:pt x="8841265" y="3423630"/>
                  <a:pt x="8642375" y="3430626"/>
                  <a:pt x="8477684" y="3409627"/>
                </a:cubicBezTo>
                <a:cubicBezTo>
                  <a:pt x="8312993" y="3388628"/>
                  <a:pt x="8137836" y="3436435"/>
                  <a:pt x="7903604" y="3409627"/>
                </a:cubicBezTo>
                <a:cubicBezTo>
                  <a:pt x="7669372" y="3382819"/>
                  <a:pt x="7402741" y="3440167"/>
                  <a:pt x="7236070" y="3409627"/>
                </a:cubicBezTo>
                <a:cubicBezTo>
                  <a:pt x="7069399" y="3379087"/>
                  <a:pt x="6825938" y="3437787"/>
                  <a:pt x="6568536" y="3409627"/>
                </a:cubicBezTo>
                <a:cubicBezTo>
                  <a:pt x="6311134" y="3381467"/>
                  <a:pt x="6146091" y="3426306"/>
                  <a:pt x="5994457" y="3409627"/>
                </a:cubicBezTo>
                <a:cubicBezTo>
                  <a:pt x="5842823" y="3392948"/>
                  <a:pt x="5608207" y="3430470"/>
                  <a:pt x="5326922" y="3409627"/>
                </a:cubicBezTo>
                <a:cubicBezTo>
                  <a:pt x="5045638" y="3388784"/>
                  <a:pt x="4898535" y="3428099"/>
                  <a:pt x="4659388" y="3409627"/>
                </a:cubicBezTo>
                <a:cubicBezTo>
                  <a:pt x="4420241" y="3391155"/>
                  <a:pt x="4372507" y="3399051"/>
                  <a:pt x="4178764" y="3409627"/>
                </a:cubicBezTo>
                <a:cubicBezTo>
                  <a:pt x="3985021" y="3420203"/>
                  <a:pt x="3772437" y="3403698"/>
                  <a:pt x="3604684" y="3409627"/>
                </a:cubicBezTo>
                <a:cubicBezTo>
                  <a:pt x="3436931" y="3415556"/>
                  <a:pt x="2999557" y="3424391"/>
                  <a:pt x="2843695" y="3409627"/>
                </a:cubicBezTo>
                <a:cubicBezTo>
                  <a:pt x="2687833" y="3394863"/>
                  <a:pt x="2357585" y="3403162"/>
                  <a:pt x="2176161" y="3409627"/>
                </a:cubicBezTo>
                <a:cubicBezTo>
                  <a:pt x="1994737" y="3416092"/>
                  <a:pt x="1917749" y="3432220"/>
                  <a:pt x="1695537" y="3409627"/>
                </a:cubicBezTo>
                <a:cubicBezTo>
                  <a:pt x="1473325" y="3387034"/>
                  <a:pt x="1246628" y="3387279"/>
                  <a:pt x="1028003" y="3409627"/>
                </a:cubicBezTo>
                <a:cubicBezTo>
                  <a:pt x="809378" y="3431975"/>
                  <a:pt x="473560" y="3428244"/>
                  <a:pt x="0" y="3409627"/>
                </a:cubicBezTo>
                <a:cubicBezTo>
                  <a:pt x="25889" y="3162802"/>
                  <a:pt x="1954" y="3023227"/>
                  <a:pt x="0" y="2795894"/>
                </a:cubicBezTo>
                <a:cubicBezTo>
                  <a:pt x="-1954" y="2568561"/>
                  <a:pt x="-11414" y="2272531"/>
                  <a:pt x="0" y="2079872"/>
                </a:cubicBezTo>
                <a:cubicBezTo>
                  <a:pt x="11414" y="1887213"/>
                  <a:pt x="6368" y="1657885"/>
                  <a:pt x="0" y="1432043"/>
                </a:cubicBezTo>
                <a:cubicBezTo>
                  <a:pt x="-6368" y="1206201"/>
                  <a:pt x="19544" y="954247"/>
                  <a:pt x="0" y="750118"/>
                </a:cubicBezTo>
                <a:cubicBezTo>
                  <a:pt x="-19544" y="545990"/>
                  <a:pt x="4869" y="261581"/>
                  <a:pt x="0" y="0"/>
                </a:cubicBezTo>
                <a:close/>
              </a:path>
            </a:pathLst>
          </a:custGeom>
          <a:solidFill>
            <a:schemeClr val="bg1">
              <a:lumMod val="95000"/>
            </a:schemeClr>
          </a:solidFill>
          <a:ln>
            <a:solidFill>
              <a:schemeClr val="tx1"/>
            </a:solidFill>
            <a:extLst>
              <a:ext uri="{C807C97D-BFC1-408E-A445-0C87EB9F89A2}">
                <ask:lineSketchStyleProps xmlns:ask="http://schemas.microsoft.com/office/drawing/2018/sketchyshapes" sd="101700209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1CB9711-84B7-AE59-B505-04BA6271EF11}"/>
              </a:ext>
            </a:extLst>
          </p:cNvPr>
          <p:cNvSpPr>
            <a:spLocks noGrp="1"/>
          </p:cNvSpPr>
          <p:nvPr>
            <p:ph type="sldNum" sz="quarter" idx="11"/>
          </p:nvPr>
        </p:nvSpPr>
        <p:spPr/>
        <p:txBody>
          <a:bodyPr/>
          <a:lstStyle/>
          <a:p>
            <a:fld id="{4B73C415-D670-4716-A5EC-CC4D52CA2BAC}" type="slidenum">
              <a:rPr lang="en-US" noProof="0" smtClean="0"/>
              <a:pPr/>
              <a:t>10</a:t>
            </a:fld>
            <a:endParaRPr lang="en-US" noProof="0" dirty="0"/>
          </a:p>
        </p:txBody>
      </p:sp>
      <p:sp>
        <p:nvSpPr>
          <p:cNvPr id="4" name="TextBox 3">
            <a:extLst>
              <a:ext uri="{FF2B5EF4-FFF2-40B4-BE49-F238E27FC236}">
                <a16:creationId xmlns:a16="http://schemas.microsoft.com/office/drawing/2014/main" id="{2569CD8F-48DF-ECCC-A91C-B5147A8A8EAF}"/>
              </a:ext>
            </a:extLst>
          </p:cNvPr>
          <p:cNvSpPr txBox="1"/>
          <p:nvPr/>
        </p:nvSpPr>
        <p:spPr>
          <a:xfrm>
            <a:off x="2190427" y="2332495"/>
            <a:ext cx="7811146" cy="1323439"/>
          </a:xfrm>
          <a:prstGeom prst="rect">
            <a:avLst/>
          </a:prstGeom>
          <a:noFill/>
        </p:spPr>
        <p:txBody>
          <a:bodyPr wrap="square" rtlCol="0">
            <a:spAutoFit/>
          </a:bodyPr>
          <a:lstStyle/>
          <a:p>
            <a:pPr algn="ctr"/>
            <a:r>
              <a:rPr lang="en-US" sz="4000" b="1" dirty="0">
                <a:solidFill>
                  <a:schemeClr val="accent1">
                    <a:lumMod val="75000"/>
                  </a:schemeClr>
                </a:solidFill>
              </a:rPr>
              <a:t>CALPADS User Manual</a:t>
            </a:r>
          </a:p>
          <a:p>
            <a:pPr algn="ctr"/>
            <a:r>
              <a:rPr lang="en-US" sz="4000" b="1" dirty="0">
                <a:solidFill>
                  <a:schemeClr val="accent1">
                    <a:lumMod val="75000"/>
                  </a:schemeClr>
                </a:solidFill>
              </a:rPr>
              <a:t>EOY Reporting Roadmap</a:t>
            </a:r>
          </a:p>
        </p:txBody>
      </p:sp>
      <p:sp>
        <p:nvSpPr>
          <p:cNvPr id="6" name="Footer Placeholder 2">
            <a:extLst>
              <a:ext uri="{FF2B5EF4-FFF2-40B4-BE49-F238E27FC236}">
                <a16:creationId xmlns:a16="http://schemas.microsoft.com/office/drawing/2014/main" id="{E0339D3E-F47A-3A93-5E8A-88C23219B5A1}"/>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54807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48129"/>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1</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415272" cy="1219200"/>
          </a:xfrm>
        </p:spPr>
        <p:txBody>
          <a:bodyPr/>
          <a:lstStyle/>
          <a:p>
            <a:r>
              <a:rPr lang="en-US" sz="2400" dirty="0">
                <a:effectLst/>
                <a:latin typeface="Arial" panose="020B0604020202020204" pitchFamily="34" charset="0"/>
                <a:ea typeface="Calibri" panose="020F0502020204030204" pitchFamily="34" charset="0"/>
                <a:cs typeface="Times New Roman" panose="02020603050405020304" pitchFamily="18" charset="0"/>
              </a:rPr>
              <a:t>Course Completion, Career Technical Education, Work-based Learning p</a:t>
            </a:r>
            <a:r>
              <a:rPr lang="en-US" dirty="0"/>
              <a:t>reparation</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Footer Placeholder 2">
            <a:extLst>
              <a:ext uri="{FF2B5EF4-FFF2-40B4-BE49-F238E27FC236}">
                <a16:creationId xmlns:a16="http://schemas.microsoft.com/office/drawing/2014/main" id="{A5618662-183F-8C78-6EA3-62F3DAC9A8DF}"/>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74522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1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Lst>
          </p:cNvPr>
          <p:cNvGraphicFramePr/>
          <p:nvPr>
            <p:extLst>
              <p:ext uri="{D42A27DB-BD31-4B8C-83A1-F6EECF244321}">
                <p14:modId xmlns:p14="http://schemas.microsoft.com/office/powerpoint/2010/main" val="4280968852"/>
              </p:ext>
            </p:extLst>
          </p:nvPr>
        </p:nvGraphicFramePr>
        <p:xfrm>
          <a:off x="432000" y="1785372"/>
          <a:ext cx="6382535" cy="41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descr="List of staff involved of the EOY 1 submission">
            <a:extLst>
              <a:ext uri="{FF2B5EF4-FFF2-40B4-BE49-F238E27FC236}">
                <a16:creationId xmlns:a16="http://schemas.microsoft.com/office/drawing/2014/main" id="{880DAE8A-FB3A-2228-A647-F64DFC1BDF39}"/>
              </a:ext>
            </a:extLst>
          </p:cNvPr>
          <p:cNvGraphicFramePr/>
          <p:nvPr>
            <p:extLst>
              <p:ext uri="{D42A27DB-BD31-4B8C-83A1-F6EECF244321}">
                <p14:modId xmlns:p14="http://schemas.microsoft.com/office/powerpoint/2010/main" val="1526664499"/>
              </p:ext>
            </p:extLst>
          </p:nvPr>
        </p:nvGraphicFramePr>
        <p:xfrm>
          <a:off x="7212047" y="3429000"/>
          <a:ext cx="4055689" cy="23733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descr="List of files submitted for EOY 1">
            <a:extLst>
              <a:ext uri="{FF2B5EF4-FFF2-40B4-BE49-F238E27FC236}">
                <a16:creationId xmlns:a16="http://schemas.microsoft.com/office/drawing/2014/main" id="{2053A919-62A5-67CE-3B57-362A6412FC0C}"/>
              </a:ext>
            </a:extLst>
          </p:cNvPr>
          <p:cNvGraphicFramePr/>
          <p:nvPr>
            <p:extLst>
              <p:ext uri="{D42A27DB-BD31-4B8C-83A1-F6EECF244321}">
                <p14:modId xmlns:p14="http://schemas.microsoft.com/office/powerpoint/2010/main" val="1843249113"/>
              </p:ext>
            </p:extLst>
          </p:nvPr>
        </p:nvGraphicFramePr>
        <p:xfrm>
          <a:off x="7212047" y="1036089"/>
          <a:ext cx="4055689" cy="234252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089078" y="1154561"/>
            <a:ext cx="3575407" cy="461665"/>
          </a:xfrm>
          <a:prstGeom prst="rect">
            <a:avLst/>
          </a:prstGeom>
          <a:noFill/>
        </p:spPr>
        <p:txBody>
          <a:bodyPr wrap="square" rtlCol="0">
            <a:spAutoFit/>
          </a:bodyPr>
          <a:lstStyle/>
          <a:p>
            <a:r>
              <a:rPr lang="en-US" sz="2400" b="1" dirty="0"/>
              <a:t>Data Submitted</a:t>
            </a:r>
          </a:p>
        </p:txBody>
      </p:sp>
      <p:sp>
        <p:nvSpPr>
          <p:cNvPr id="5" name="Footer Placeholder 2">
            <a:extLst>
              <a:ext uri="{FF2B5EF4-FFF2-40B4-BE49-F238E27FC236}">
                <a16:creationId xmlns:a16="http://schemas.microsoft.com/office/drawing/2014/main" id="{A4905D81-CE63-B33F-4A02-F4A723EAD7C4}"/>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1058164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432000" y="274049"/>
            <a:ext cx="10515600" cy="660400"/>
          </a:xfrm>
        </p:spPr>
        <p:txBody>
          <a:bodyPr>
            <a:normAutofit/>
          </a:bodyPr>
          <a:lstStyle/>
          <a:p>
            <a:r>
              <a:rPr lang="en-US" sz="3600" dirty="0"/>
              <a:t>EOY  1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1820500755"/>
              </p:ext>
            </p:extLst>
          </p:nvPr>
        </p:nvGraphicFramePr>
        <p:xfrm>
          <a:off x="523040" y="934449"/>
          <a:ext cx="11145919" cy="5307992"/>
        </p:xfrm>
        <a:graphic>
          <a:graphicData uri="http://schemas.openxmlformats.org/drawingml/2006/table">
            <a:tbl>
              <a:tblPr firstRow="1" bandRow="1">
                <a:tableStyleId>{0660B408-B3CF-4A94-85FC-2B1E0A45F4A2}</a:tableStyleId>
              </a:tblPr>
              <a:tblGrid>
                <a:gridCol w="1423694">
                  <a:extLst>
                    <a:ext uri="{9D8B030D-6E8A-4147-A177-3AD203B41FA5}">
                      <a16:colId xmlns:a16="http://schemas.microsoft.com/office/drawing/2014/main" val="143209940"/>
                    </a:ext>
                  </a:extLst>
                </a:gridCol>
                <a:gridCol w="1156447">
                  <a:extLst>
                    <a:ext uri="{9D8B030D-6E8A-4147-A177-3AD203B41FA5}">
                      <a16:colId xmlns:a16="http://schemas.microsoft.com/office/drawing/2014/main" val="2664703339"/>
                    </a:ext>
                  </a:extLst>
                </a:gridCol>
                <a:gridCol w="3505804">
                  <a:extLst>
                    <a:ext uri="{9D8B030D-6E8A-4147-A177-3AD203B41FA5}">
                      <a16:colId xmlns:a16="http://schemas.microsoft.com/office/drawing/2014/main" val="1885614069"/>
                    </a:ext>
                  </a:extLst>
                </a:gridCol>
                <a:gridCol w="1340005">
                  <a:extLst>
                    <a:ext uri="{9D8B030D-6E8A-4147-A177-3AD203B41FA5}">
                      <a16:colId xmlns:a16="http://schemas.microsoft.com/office/drawing/2014/main" val="515714399"/>
                    </a:ext>
                  </a:extLst>
                </a:gridCol>
                <a:gridCol w="371996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 Keys</a:t>
                      </a:r>
                    </a:p>
                  </a:txBody>
                  <a:tcPr/>
                </a:tc>
                <a:extLst>
                  <a:ext uri="{0D108BD9-81ED-4DB2-BD59-A6C34878D82A}">
                    <a16:rowId xmlns:a16="http://schemas.microsoft.com/office/drawing/2014/main" val="2391109839"/>
                  </a:ext>
                </a:extLst>
              </a:tr>
              <a:tr h="919779">
                <a:tc>
                  <a:txBody>
                    <a:bodyPr/>
                    <a:lstStyle/>
                    <a:p>
                      <a:r>
                        <a:rPr lang="en-US" sz="1400" dirty="0"/>
                        <a:t>SENR</a:t>
                      </a:r>
                    </a:p>
                  </a:txBody>
                  <a:tcPr/>
                </a:tc>
                <a:tc>
                  <a:txBody>
                    <a:bodyPr/>
                    <a:lstStyle/>
                    <a:p>
                      <a:r>
                        <a:rPr lang="en-US" sz="1400" dirty="0"/>
                        <a:t>Ongoing</a:t>
                      </a:r>
                    </a:p>
                  </a:txBody>
                  <a:tcPr/>
                </a:tc>
                <a:tc>
                  <a:txBody>
                    <a:bodyPr/>
                    <a:lstStyle/>
                    <a:p>
                      <a:r>
                        <a:rPr lang="en-US" sz="1400" dirty="0"/>
                        <a:t>Enrollment records should be updated with student movement</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Enrollment Start Date</a:t>
                      </a:r>
                    </a:p>
                    <a:p>
                      <a:endParaRPr lang="en-US" sz="1400" dirty="0"/>
                    </a:p>
                  </a:txBody>
                  <a:tcPr/>
                </a:tc>
                <a:extLst>
                  <a:ext uri="{0D108BD9-81ED-4DB2-BD59-A6C34878D82A}">
                    <a16:rowId xmlns:a16="http://schemas.microsoft.com/office/drawing/2014/main" val="1467497692"/>
                  </a:ext>
                </a:extLst>
              </a:tr>
              <a:tr h="712087">
                <a:tc>
                  <a:txBody>
                    <a:bodyPr/>
                    <a:lstStyle/>
                    <a:p>
                      <a:r>
                        <a:rPr lang="en-US" sz="1400" dirty="0"/>
                        <a:t>SDEM</a:t>
                      </a:r>
                    </a:p>
                  </a:txBody>
                  <a:tcPr/>
                </a:tc>
                <a:tc>
                  <a:txBody>
                    <a:bodyPr/>
                    <a:lstStyle/>
                    <a:p>
                      <a:r>
                        <a:rPr lang="en-US" sz="1400" dirty="0"/>
                        <a:t>Now</a:t>
                      </a:r>
                    </a:p>
                  </a:txBody>
                  <a:tcPr/>
                </a:tc>
                <a:tc>
                  <a:txBody>
                    <a:bodyPr/>
                    <a:lstStyle/>
                    <a:p>
                      <a:r>
                        <a:rPr lang="en-US" sz="1400" dirty="0"/>
                        <a:t>Teachers already in master schedule and assigned to courses</a:t>
                      </a:r>
                    </a:p>
                  </a:txBody>
                  <a:tcPr/>
                </a:tc>
                <a:tc>
                  <a:txBody>
                    <a:bodyPr/>
                    <a:lstStyle/>
                    <a:p>
                      <a:r>
                        <a:rPr lang="en-US" sz="1400" dirty="0"/>
                        <a:t>Transaction</a:t>
                      </a:r>
                    </a:p>
                  </a:txBody>
                  <a:tcPr/>
                </a:tc>
                <a:tc>
                  <a:txBody>
                    <a:bodyPr/>
                    <a:lstStyle/>
                    <a:p>
                      <a:r>
                        <a:rPr lang="en-US" sz="1400" dirty="0"/>
                        <a:t>Reporting LEA</a:t>
                      </a:r>
                    </a:p>
                    <a:p>
                      <a:r>
                        <a:rPr lang="en-US" sz="1400" dirty="0"/>
                        <a:t>SEID</a:t>
                      </a:r>
                    </a:p>
                    <a:p>
                      <a:endParaRPr lang="en-US" sz="1400" dirty="0"/>
                    </a:p>
                  </a:txBody>
                  <a:tcPr/>
                </a:tc>
                <a:extLst>
                  <a:ext uri="{0D108BD9-81ED-4DB2-BD59-A6C34878D82A}">
                    <a16:rowId xmlns:a16="http://schemas.microsoft.com/office/drawing/2014/main" val="883184704"/>
                  </a:ext>
                </a:extLst>
              </a:tr>
              <a:tr h="919779">
                <a:tc>
                  <a:txBody>
                    <a:bodyPr/>
                    <a:lstStyle/>
                    <a:p>
                      <a:r>
                        <a:rPr lang="en-US" sz="1400" dirty="0"/>
                        <a:t>CRSC</a:t>
                      </a:r>
                    </a:p>
                  </a:txBody>
                  <a:tcPr/>
                </a:tc>
                <a:tc>
                  <a:txBody>
                    <a:bodyPr/>
                    <a:lstStyle/>
                    <a:p>
                      <a:r>
                        <a:rPr lang="en-US" sz="1400" dirty="0"/>
                        <a:t>Now</a:t>
                      </a:r>
                    </a:p>
                  </a:txBody>
                  <a:tcPr/>
                </a:tc>
                <a:tc>
                  <a:txBody>
                    <a:bodyPr/>
                    <a:lstStyle/>
                    <a:p>
                      <a:r>
                        <a:rPr lang="en-US" sz="1400" dirty="0"/>
                        <a:t>Course records for entire AY in master schedule</a:t>
                      </a:r>
                    </a:p>
                  </a:txBody>
                  <a:tcPr/>
                </a:tc>
                <a:tc>
                  <a:txBody>
                    <a:bodyPr/>
                    <a:lstStyle/>
                    <a:p>
                      <a:r>
                        <a:rPr lang="en-US" sz="1400" dirty="0"/>
                        <a:t>Replacement</a:t>
                      </a:r>
                    </a:p>
                  </a:txBody>
                  <a:tcPr/>
                </a:tc>
                <a:tc>
                  <a:txBody>
                    <a:bodyPr/>
                    <a:lstStyle/>
                    <a:p>
                      <a:pPr lvl="0"/>
                      <a:r>
                        <a:rPr lang="en-US" sz="1400" kern="1200" dirty="0">
                          <a:solidFill>
                            <a:schemeClr val="dk1"/>
                          </a:solidFill>
                          <a:effectLst/>
                          <a:latin typeface="+mn-lt"/>
                          <a:ea typeface="+mn-ea"/>
                          <a:cs typeface="+mn-cs"/>
                        </a:rPr>
                        <a:t>School of Course Delivery</a:t>
                      </a:r>
                    </a:p>
                    <a:p>
                      <a:pPr lvl="0"/>
                      <a:r>
                        <a:rPr lang="en-US" sz="1400" kern="1200" dirty="0">
                          <a:solidFill>
                            <a:schemeClr val="dk1"/>
                          </a:solidFill>
                          <a:effectLst/>
                          <a:latin typeface="+mn-lt"/>
                          <a:ea typeface="+mn-ea"/>
                          <a:cs typeface="+mn-cs"/>
                        </a:rPr>
                        <a:t>Academic Year ID</a:t>
                      </a:r>
                    </a:p>
                    <a:p>
                      <a:pPr lvl="0"/>
                      <a:r>
                        <a:rPr lang="en-US" sz="1400" kern="1200" dirty="0">
                          <a:solidFill>
                            <a:schemeClr val="dk1"/>
                          </a:solidFill>
                          <a:effectLst/>
                          <a:latin typeface="+mn-lt"/>
                          <a:ea typeface="+mn-ea"/>
                          <a:cs typeface="+mn-cs"/>
                        </a:rPr>
                        <a:t>Academic Term Code</a:t>
                      </a:r>
                    </a:p>
                    <a:p>
                      <a:endParaRPr lang="en-US" sz="1400" dirty="0"/>
                    </a:p>
                  </a:txBody>
                  <a:tcPr/>
                </a:tc>
                <a:extLst>
                  <a:ext uri="{0D108BD9-81ED-4DB2-BD59-A6C34878D82A}">
                    <a16:rowId xmlns:a16="http://schemas.microsoft.com/office/drawing/2014/main" val="175164722"/>
                  </a:ext>
                </a:extLst>
              </a:tr>
              <a:tr h="1376171">
                <a:tc>
                  <a:txBody>
                    <a:bodyPr/>
                    <a:lstStyle/>
                    <a:p>
                      <a:r>
                        <a:rPr lang="en-US" sz="1400" dirty="0"/>
                        <a:t>SCSC</a:t>
                      </a:r>
                    </a:p>
                  </a:txBody>
                  <a:tcPr/>
                </a:tc>
                <a:tc>
                  <a:txBody>
                    <a:bodyPr/>
                    <a:lstStyle/>
                    <a:p>
                      <a:r>
                        <a:rPr lang="en-US" sz="1400" dirty="0"/>
                        <a:t>Submit all completed grading periods*</a:t>
                      </a:r>
                    </a:p>
                  </a:txBody>
                  <a:tcPr/>
                </a:tc>
                <a:tc>
                  <a:txBody>
                    <a:bodyPr/>
                    <a:lstStyle/>
                    <a:p>
                      <a:r>
                        <a:rPr lang="en-US" sz="1400" dirty="0"/>
                        <a:t>Students have or nearly completed ¾ quarters, 1 of 2 semesters 2/3 trimesters </a:t>
                      </a:r>
                      <a:r>
                        <a:rPr lang="en-US" sz="1400" b="1" dirty="0">
                          <a:solidFill>
                            <a:srgbClr val="FF0000"/>
                          </a:solidFill>
                        </a:rPr>
                        <a:t>GRADES are Available Now</a:t>
                      </a:r>
                    </a:p>
                  </a:txBody>
                  <a:tcPr/>
                </a:tc>
                <a:tc>
                  <a:txBody>
                    <a:bodyPr/>
                    <a:lstStyle/>
                    <a:p>
                      <a:r>
                        <a:rPr lang="en-US" sz="1400" dirty="0"/>
                        <a:t>replacement</a:t>
                      </a:r>
                    </a:p>
                  </a:txBody>
                  <a:tcPr/>
                </a:tc>
                <a:tc>
                  <a:txBody>
                    <a:bodyPr/>
                    <a:lstStyle/>
                    <a:p>
                      <a:pPr lvl="0"/>
                      <a:r>
                        <a:rPr lang="en-US" sz="1400" kern="1200" dirty="0">
                          <a:solidFill>
                            <a:schemeClr val="dk1"/>
                          </a:solidFill>
                          <a:effectLst/>
                          <a:latin typeface="+mn-lt"/>
                          <a:ea typeface="+mn-ea"/>
                          <a:cs typeface="+mn-cs"/>
                        </a:rPr>
                        <a:t>SSID</a:t>
                      </a:r>
                    </a:p>
                    <a:p>
                      <a:pPr lvl="0"/>
                      <a:r>
                        <a:rPr lang="en-US" sz="1400" kern="1200" dirty="0">
                          <a:solidFill>
                            <a:schemeClr val="dk1"/>
                          </a:solidFill>
                          <a:effectLst/>
                          <a:latin typeface="+mn-lt"/>
                          <a:ea typeface="+mn-ea"/>
                          <a:cs typeface="+mn-cs"/>
                        </a:rPr>
                        <a:t>School of Course Delivery</a:t>
                      </a:r>
                    </a:p>
                    <a:p>
                      <a:pPr lvl="0"/>
                      <a:r>
                        <a:rPr lang="en-US" sz="1400" kern="1200" dirty="0">
                          <a:solidFill>
                            <a:schemeClr val="dk1"/>
                          </a:solidFill>
                          <a:effectLst/>
                          <a:latin typeface="+mn-lt"/>
                          <a:ea typeface="+mn-ea"/>
                          <a:cs typeface="+mn-cs"/>
                        </a:rPr>
                        <a:t>Academic Year ID</a:t>
                      </a:r>
                    </a:p>
                    <a:p>
                      <a:pPr lvl="0"/>
                      <a:r>
                        <a:rPr lang="en-US" sz="1400" kern="1200" dirty="0">
                          <a:solidFill>
                            <a:schemeClr val="dk1"/>
                          </a:solidFill>
                          <a:effectLst/>
                          <a:latin typeface="+mn-lt"/>
                          <a:ea typeface="+mn-ea"/>
                          <a:cs typeface="+mn-cs"/>
                        </a:rPr>
                        <a:t>Academic Term Code</a:t>
                      </a:r>
                    </a:p>
                    <a:p>
                      <a:pPr lvl="0"/>
                      <a:r>
                        <a:rPr lang="en-US" sz="1400" kern="1200" dirty="0">
                          <a:solidFill>
                            <a:schemeClr val="dk1"/>
                          </a:solidFill>
                          <a:effectLst/>
                          <a:latin typeface="+mn-lt"/>
                          <a:ea typeface="+mn-ea"/>
                          <a:cs typeface="+mn-cs"/>
                        </a:rPr>
                        <a:t>Marking Period Code (For SCSC ONLY)</a:t>
                      </a:r>
                    </a:p>
                    <a:p>
                      <a:endParaRPr lang="en-US" sz="1400" dirty="0"/>
                    </a:p>
                  </a:txBody>
                  <a:tcPr/>
                </a:tc>
                <a:extLst>
                  <a:ext uri="{0D108BD9-81ED-4DB2-BD59-A6C34878D82A}">
                    <a16:rowId xmlns:a16="http://schemas.microsoft.com/office/drawing/2014/main" val="42467062"/>
                  </a:ext>
                </a:extLst>
              </a:tr>
              <a:tr h="741015">
                <a:tc>
                  <a:txBody>
                    <a:bodyPr/>
                    <a:lstStyle/>
                    <a:p>
                      <a:r>
                        <a:rPr lang="en-US" sz="1400" dirty="0"/>
                        <a:t>WBLR</a:t>
                      </a:r>
                    </a:p>
                  </a:txBody>
                  <a:tcPr/>
                </a:tc>
                <a:tc>
                  <a:txBody>
                    <a:bodyPr/>
                    <a:lstStyle/>
                    <a:p>
                      <a:r>
                        <a:rPr lang="en-US" sz="1400" dirty="0"/>
                        <a:t>Can Submit a test file</a:t>
                      </a:r>
                    </a:p>
                  </a:txBody>
                  <a:tcPr/>
                </a:tc>
                <a:tc>
                  <a:txBody>
                    <a:bodyPr/>
                    <a:lstStyle/>
                    <a:p>
                      <a:r>
                        <a:rPr lang="en-US" sz="1400" dirty="0"/>
                        <a:t>Likely that students are still earning WBLR hours</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endParaRPr lang="en-US" sz="1400" dirty="0"/>
                    </a:p>
                  </a:txBody>
                  <a:tcPr/>
                </a:tc>
                <a:extLst>
                  <a:ext uri="{0D108BD9-81ED-4DB2-BD59-A6C34878D82A}">
                    <a16:rowId xmlns:a16="http://schemas.microsoft.com/office/drawing/2014/main" val="3560939914"/>
                  </a:ext>
                </a:extLst>
              </a:tr>
            </a:tbl>
          </a:graphicData>
        </a:graphic>
      </p:graphicFrame>
      <p:sp>
        <p:nvSpPr>
          <p:cNvPr id="4" name="Footer Placeholder 2">
            <a:extLst>
              <a:ext uri="{FF2B5EF4-FFF2-40B4-BE49-F238E27FC236}">
                <a16:creationId xmlns:a16="http://schemas.microsoft.com/office/drawing/2014/main" id="{DB674C82-FBA1-6C4C-DE9C-D0C87EB1DA3B}"/>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9337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E9942E-0E91-0030-B75D-B71B6B7F09C9}"/>
              </a:ext>
            </a:extLst>
          </p:cNvPr>
          <p:cNvSpPr>
            <a:spLocks noGrp="1"/>
          </p:cNvSpPr>
          <p:nvPr>
            <p:ph type="sldNum" sz="quarter" idx="11"/>
          </p:nvPr>
        </p:nvSpPr>
        <p:spPr/>
        <p:txBody>
          <a:bodyPr/>
          <a:lstStyle/>
          <a:p>
            <a:fld id="{4B73C415-D670-4716-A5EC-CC4D52CA2BAC}" type="slidenum">
              <a:rPr lang="en-US" noProof="0" smtClean="0"/>
              <a:pPr/>
              <a:t>14</a:t>
            </a:fld>
            <a:endParaRPr lang="en-US" noProof="0" dirty="0"/>
          </a:p>
        </p:txBody>
      </p:sp>
      <p:sp>
        <p:nvSpPr>
          <p:cNvPr id="4" name="TextBox 3">
            <a:extLst>
              <a:ext uri="{FF2B5EF4-FFF2-40B4-BE49-F238E27FC236}">
                <a16:creationId xmlns:a16="http://schemas.microsoft.com/office/drawing/2014/main" id="{429584BD-45CE-9848-AEBD-F0C49C6CE81A}"/>
              </a:ext>
            </a:extLst>
          </p:cNvPr>
          <p:cNvSpPr txBox="1"/>
          <p:nvPr/>
        </p:nvSpPr>
        <p:spPr>
          <a:xfrm>
            <a:off x="788024" y="519030"/>
            <a:ext cx="7137266" cy="867930"/>
          </a:xfrm>
          <a:prstGeom prst="rect">
            <a:avLst/>
          </a:prstGeom>
          <a:noFill/>
        </p:spPr>
        <p:txBody>
          <a:bodyPr wrap="square">
            <a:spAutoFit/>
          </a:bodyPr>
          <a:lstStyle/>
          <a:p>
            <a:pPr marL="0" marR="0" lvl="0" indent="0" fontAlgn="auto">
              <a:lnSpc>
                <a:spcPct val="90000"/>
              </a:lnSpc>
              <a:spcBef>
                <a:spcPct val="0"/>
              </a:spcBef>
              <a:spcAft>
                <a:spcPts val="0"/>
              </a:spcAft>
              <a:buClrTx/>
              <a:buSzTx/>
              <a:tabLst/>
              <a:defRPr/>
            </a:pPr>
            <a:r>
              <a:rPr lang="en-US" sz="3200" spc="-150" dirty="0">
                <a:solidFill>
                  <a:schemeClr val="tx1">
                    <a:lumMod val="75000"/>
                    <a:lumOff val="25000"/>
                  </a:schemeClr>
                </a:solidFill>
                <a:latin typeface="+mj-lt"/>
                <a:ea typeface="+mj-ea"/>
                <a:cs typeface="+mj-cs"/>
              </a:rPr>
              <a:t>Pain Points</a:t>
            </a:r>
          </a:p>
          <a:p>
            <a:pPr marL="0" marR="0" lvl="0" indent="0" fontAlgn="auto">
              <a:lnSpc>
                <a:spcPct val="90000"/>
              </a:lnSpc>
              <a:spcBef>
                <a:spcPct val="0"/>
              </a:spcBef>
              <a:spcAft>
                <a:spcPts val="0"/>
              </a:spcAft>
              <a:buClrTx/>
              <a:buSzTx/>
              <a:tabLst/>
              <a:defRPr/>
            </a:pPr>
            <a:r>
              <a:rPr lang="en-US" sz="2400" spc="-150" dirty="0">
                <a:solidFill>
                  <a:schemeClr val="tx1">
                    <a:lumMod val="75000"/>
                    <a:lumOff val="25000"/>
                  </a:schemeClr>
                </a:solidFill>
                <a:latin typeface="+mj-lt"/>
                <a:ea typeface="+mj-ea"/>
                <a:cs typeface="+mj-cs"/>
              </a:rPr>
              <a:t>CTE Pathway Mapping</a:t>
            </a:r>
          </a:p>
        </p:txBody>
      </p:sp>
      <p:pic>
        <p:nvPicPr>
          <p:cNvPr id="6" name="Picture 5">
            <a:extLst>
              <a:ext uri="{FF2B5EF4-FFF2-40B4-BE49-F238E27FC236}">
                <a16:creationId xmlns:a16="http://schemas.microsoft.com/office/drawing/2014/main" id="{138BAF98-585B-0E80-93E6-EBC5000613BE}"/>
              </a:ext>
            </a:extLst>
          </p:cNvPr>
          <p:cNvPicPr>
            <a:picLocks noChangeAspect="1"/>
          </p:cNvPicPr>
          <p:nvPr/>
        </p:nvPicPr>
        <p:blipFill>
          <a:blip r:embed="rId3"/>
          <a:stretch>
            <a:fillRect/>
          </a:stretch>
        </p:blipFill>
        <p:spPr>
          <a:xfrm>
            <a:off x="6096000" y="237340"/>
            <a:ext cx="5119845" cy="227176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15AD749-80F2-26C8-0025-BCF81A893B7A}"/>
              </a:ext>
            </a:extLst>
          </p:cNvPr>
          <p:cNvPicPr>
            <a:picLocks noChangeAspect="1"/>
          </p:cNvPicPr>
          <p:nvPr/>
        </p:nvPicPr>
        <p:blipFill>
          <a:blip r:embed="rId4"/>
          <a:stretch>
            <a:fillRect/>
          </a:stretch>
        </p:blipFill>
        <p:spPr>
          <a:xfrm>
            <a:off x="5343003" y="1719938"/>
            <a:ext cx="6428997" cy="2330024"/>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B37A6A0B-8F20-1730-410E-9F1FC5997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227" y="3243062"/>
            <a:ext cx="3729618" cy="3026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3F5EAC-0BE5-CC65-0D96-C2F1BD62A1B7}"/>
              </a:ext>
            </a:extLst>
          </p:cNvPr>
          <p:cNvSpPr txBox="1"/>
          <p:nvPr/>
        </p:nvSpPr>
        <p:spPr>
          <a:xfrm>
            <a:off x="824206" y="2086534"/>
            <a:ext cx="3729618" cy="3231654"/>
          </a:xfrm>
          <a:prstGeom prst="rect">
            <a:avLst/>
          </a:prstGeom>
          <a:noFill/>
        </p:spPr>
        <p:txBody>
          <a:bodyPr wrap="square">
            <a:spAutoFit/>
          </a:bodyPr>
          <a:lstStyle/>
          <a:p>
            <a:r>
              <a:rPr lang="en-US" sz="2400" b="1" dirty="0">
                <a:solidFill>
                  <a:schemeClr val="accent2"/>
                </a:solidFill>
                <a:latin typeface="Lato" panose="020F0502020204030203" pitchFamily="34" charset="0"/>
              </a:rPr>
              <a:t>CERT123</a:t>
            </a:r>
          </a:p>
          <a:p>
            <a:r>
              <a:rPr lang="en-US" dirty="0">
                <a:solidFill>
                  <a:srgbClr val="39424D"/>
                </a:solidFill>
                <a:latin typeface="Lato" panose="020F0502020204030203" pitchFamily="34" charset="0"/>
              </a:rPr>
              <a:t>A</a:t>
            </a:r>
            <a:r>
              <a:rPr lang="en-US" b="0" i="0" dirty="0">
                <a:solidFill>
                  <a:srgbClr val="39424D"/>
                </a:solidFill>
                <a:effectLst/>
                <a:latin typeface="Lato" panose="020F0502020204030203" pitchFamily="34" charset="0"/>
              </a:rPr>
              <a:t>t least one SCSC record with a Course Section ID at the same Reporting LEA for the student that is mapped to a CRS-State Course Code in a CRSC record that can then be mapped to the CTE Pathway specified for the student in the SCTE file and the SCSC record must have a Capstone Course Indicator = Yes.</a:t>
            </a:r>
            <a:endParaRPr lang="en-US" dirty="0"/>
          </a:p>
        </p:txBody>
      </p:sp>
      <p:sp>
        <p:nvSpPr>
          <p:cNvPr id="8" name="Footer Placeholder 2">
            <a:extLst>
              <a:ext uri="{FF2B5EF4-FFF2-40B4-BE49-F238E27FC236}">
                <a16:creationId xmlns:a16="http://schemas.microsoft.com/office/drawing/2014/main" id="{8B81E396-2164-B520-1672-DB471A0ED1AD}"/>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08906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descr="report 3.9 drill to report 3.10 drill to report 3.11">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814008425"/>
              </p:ext>
            </p:extLst>
          </p:nvPr>
        </p:nvGraphicFramePr>
        <p:xfrm>
          <a:off x="3227526" y="988454"/>
          <a:ext cx="7990533" cy="129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eform: Shape 2">
            <a:extLst>
              <a:ext uri="{FF2B5EF4-FFF2-40B4-BE49-F238E27FC236}">
                <a16:creationId xmlns:a16="http://schemas.microsoft.com/office/drawing/2014/main" id="{A48572FC-3760-423B-A5BD-08E212294FA9}"/>
              </a:ext>
            </a:extLst>
          </p:cNvPr>
          <p:cNvSpPr/>
          <p:nvPr/>
        </p:nvSpPr>
        <p:spPr>
          <a:xfrm>
            <a:off x="3227527"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solidFill>
                  <a:srgbClr val="FFFFFF"/>
                </a:solidFill>
                <a:latin typeface="Arial" panose="020B0604020202020204"/>
              </a:rPr>
              <a:t>Report 3.14</a:t>
            </a:r>
          </a:p>
        </p:txBody>
      </p:sp>
      <p:sp>
        <p:nvSpPr>
          <p:cNvPr id="4" name="Freeform: Shape 3">
            <a:extLst>
              <a:ext uri="{FF2B5EF4-FFF2-40B4-BE49-F238E27FC236}">
                <a16:creationId xmlns:a16="http://schemas.microsoft.com/office/drawing/2014/main" id="{A8BDEB00-2756-4084-92E6-E5C91EBF9DEC}"/>
              </a:ext>
            </a:extLst>
          </p:cNvPr>
          <p:cNvSpPr/>
          <p:nvPr/>
        </p:nvSpPr>
        <p:spPr>
          <a:xfrm>
            <a:off x="3580448" y="2785861"/>
            <a:ext cx="19008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lvl="1" indent="-57150" algn="l" defTabSz="400050">
              <a:lnSpc>
                <a:spcPct val="90000"/>
              </a:lnSpc>
              <a:spcBef>
                <a:spcPct val="0"/>
              </a:spcBef>
              <a:spcAft>
                <a:spcPct val="15000"/>
              </a:spcAft>
              <a:buChar char="•"/>
            </a:pPr>
            <a:r>
              <a:rPr lang="en-US" sz="1000" kern="1200">
                <a:hlinkClick r:id="rId8"/>
              </a:rPr>
              <a:t>Career Technical Education Noncompleter Participants - Count</a:t>
            </a:r>
            <a:endParaRPr lang="en-US" sz="1000" kern="1200"/>
          </a:p>
        </p:txBody>
      </p:sp>
      <p:sp>
        <p:nvSpPr>
          <p:cNvPr id="6" name="Freeform: Shape 5">
            <a:extLst>
              <a:ext uri="{FF2B5EF4-FFF2-40B4-BE49-F238E27FC236}">
                <a16:creationId xmlns:a16="http://schemas.microsoft.com/office/drawing/2014/main" id="{46A8413C-6EE5-4F63-A2D1-5CE157382D5C}"/>
              </a:ext>
            </a:extLst>
          </p:cNvPr>
          <p:cNvSpPr/>
          <p:nvPr/>
        </p:nvSpPr>
        <p:spPr>
          <a:xfrm>
            <a:off x="6131659"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63889" numCol="1" spcCol="1270" anchor="t" anchorCtr="0">
            <a:noAutofit/>
          </a:bodyPr>
          <a:lstStyle/>
          <a:p>
            <a:pPr marL="0" lvl="0" indent="0" algn="l" defTabSz="400050">
              <a:lnSpc>
                <a:spcPct val="90000"/>
              </a:lnSpc>
              <a:spcBef>
                <a:spcPct val="0"/>
              </a:spcBef>
              <a:spcAft>
                <a:spcPct val="35000"/>
              </a:spcAft>
              <a:buNone/>
            </a:pPr>
            <a:r>
              <a:rPr lang="en-US" sz="900" kern="1200"/>
              <a:t>Report 3.15</a:t>
            </a:r>
          </a:p>
        </p:txBody>
      </p:sp>
      <p:sp>
        <p:nvSpPr>
          <p:cNvPr id="30" name="Freeform: Shape 29">
            <a:extLst>
              <a:ext uri="{FF2B5EF4-FFF2-40B4-BE49-F238E27FC236}">
                <a16:creationId xmlns:a16="http://schemas.microsoft.com/office/drawing/2014/main" id="{5A794152-F13D-497D-BC6C-88CE044EB952}"/>
              </a:ext>
            </a:extLst>
          </p:cNvPr>
          <p:cNvSpPr/>
          <p:nvPr/>
        </p:nvSpPr>
        <p:spPr>
          <a:xfrm>
            <a:off x="6501945" y="2785861"/>
            <a:ext cx="21953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lvl="1" indent="-57150" algn="l" defTabSz="400050">
              <a:lnSpc>
                <a:spcPct val="90000"/>
              </a:lnSpc>
              <a:spcBef>
                <a:spcPct val="0"/>
              </a:spcBef>
              <a:spcAft>
                <a:spcPct val="15000"/>
              </a:spcAft>
              <a:buChar char="•"/>
            </a:pPr>
            <a:r>
              <a:rPr lang="en-US" sz="1000" kern="1200">
                <a:hlinkClick r:id="rId9"/>
              </a:rPr>
              <a:t>Career Technical Education Noncompleter Participants– Student List</a:t>
            </a:r>
            <a:endParaRPr lang="en-US" sz="1000" kern="1200"/>
          </a:p>
        </p:txBody>
      </p:sp>
      <p:sp>
        <p:nvSpPr>
          <p:cNvPr id="36" name="Rectangle 35">
            <a:extLst>
              <a:ext uri="{FF2B5EF4-FFF2-40B4-BE49-F238E27FC236}">
                <a16:creationId xmlns:a16="http://schemas.microsoft.com/office/drawing/2014/main" id="{5C43050D-11CA-4DD2-8F7D-C83150ECF48D}"/>
              </a:ext>
            </a:extLst>
          </p:cNvPr>
          <p:cNvSpPr/>
          <p:nvPr/>
        </p:nvSpPr>
        <p:spPr>
          <a:xfrm>
            <a:off x="3225608" y="3799302"/>
            <a:ext cx="7994370" cy="1074803"/>
          </a:xfrm>
          <a:prstGeom prst="rect">
            <a:avLst/>
          </a:prstGeom>
          <a:noFill/>
        </p:spPr>
        <p:txBody>
          <a:bodyPr/>
          <a:lstStyle/>
          <a:p>
            <a:endParaRPr lang="en-US"/>
          </a:p>
        </p:txBody>
      </p:sp>
      <p:sp>
        <p:nvSpPr>
          <p:cNvPr id="37" name="Freeform: Shape 36">
            <a:extLst>
              <a:ext uri="{FF2B5EF4-FFF2-40B4-BE49-F238E27FC236}">
                <a16:creationId xmlns:a16="http://schemas.microsoft.com/office/drawing/2014/main" id="{5C8D7EAE-CDDC-4722-B498-B02A523A0B45}"/>
              </a:ext>
            </a:extLst>
          </p:cNvPr>
          <p:cNvSpPr/>
          <p:nvPr/>
        </p:nvSpPr>
        <p:spPr>
          <a:xfrm>
            <a:off x="3229584"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solidFill>
                  <a:srgbClr val="FFFFFF"/>
                </a:solidFill>
                <a:latin typeface="Arial" panose="020B0604020202020204"/>
              </a:rPr>
              <a:t>Report 3.19</a:t>
            </a:r>
          </a:p>
        </p:txBody>
      </p:sp>
      <p:sp>
        <p:nvSpPr>
          <p:cNvPr id="38" name="Freeform: Shape 37">
            <a:extLst>
              <a:ext uri="{FF2B5EF4-FFF2-40B4-BE49-F238E27FC236}">
                <a16:creationId xmlns:a16="http://schemas.microsoft.com/office/drawing/2014/main" id="{0FD7D260-511F-402C-9A9F-462E086C2F9C}"/>
              </a:ext>
            </a:extLst>
          </p:cNvPr>
          <p:cNvSpPr/>
          <p:nvPr/>
        </p:nvSpPr>
        <p:spPr>
          <a:xfrm>
            <a:off x="3599870" y="4066201"/>
            <a:ext cx="1881461" cy="555292"/>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hlinkClick r:id="rId10"/>
              </a:rPr>
              <a:t>Career Technical Education Completers – Count by Pathway</a:t>
            </a:r>
            <a:endParaRPr lang="en-US" sz="1000" kern="1200"/>
          </a:p>
          <a:p>
            <a:pPr marL="57150" lvl="1" indent="-57150" algn="l" defTabSz="488950">
              <a:lnSpc>
                <a:spcPct val="90000"/>
              </a:lnSpc>
              <a:spcBef>
                <a:spcPct val="0"/>
              </a:spcBef>
              <a:spcAft>
                <a:spcPct val="15000"/>
              </a:spcAft>
              <a:buChar char="•"/>
            </a:pPr>
            <a:endParaRPr lang="en-US" sz="900" kern="1200"/>
          </a:p>
        </p:txBody>
      </p:sp>
      <p:sp>
        <p:nvSpPr>
          <p:cNvPr id="40" name="Freeform: Shape 39">
            <a:extLst>
              <a:ext uri="{FF2B5EF4-FFF2-40B4-BE49-F238E27FC236}">
                <a16:creationId xmlns:a16="http://schemas.microsoft.com/office/drawing/2014/main" id="{BA8257C4-E8A0-46AF-874C-E0B2D6B70F34}"/>
              </a:ext>
            </a:extLst>
          </p:cNvPr>
          <p:cNvSpPr/>
          <p:nvPr/>
        </p:nvSpPr>
        <p:spPr>
          <a:xfrm>
            <a:off x="6133716"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t>Report  3.20</a:t>
            </a:r>
          </a:p>
        </p:txBody>
      </p:sp>
      <p:sp>
        <p:nvSpPr>
          <p:cNvPr id="41" name="Freeform: Shape 40">
            <a:extLst>
              <a:ext uri="{FF2B5EF4-FFF2-40B4-BE49-F238E27FC236}">
                <a16:creationId xmlns:a16="http://schemas.microsoft.com/office/drawing/2014/main" id="{E60F9463-2993-460C-AA4E-BE7AB329BEFB}"/>
              </a:ext>
            </a:extLst>
          </p:cNvPr>
          <p:cNvSpPr/>
          <p:nvPr/>
        </p:nvSpPr>
        <p:spPr>
          <a:xfrm>
            <a:off x="6509010" y="4070796"/>
            <a:ext cx="2292490" cy="550698"/>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hlinkClick r:id="rId11"/>
              </a:rPr>
              <a:t>Career Technical Education Completers</a:t>
            </a:r>
            <a:r>
              <a:rPr lang="fr-FR" sz="1000" kern="1200">
                <a:hlinkClick r:id="rId11"/>
              </a:rPr>
              <a:t>– Student List</a:t>
            </a:r>
            <a:endParaRPr lang="en-US" sz="1000" kern="1200"/>
          </a:p>
          <a:p>
            <a:pPr marL="57150" lvl="1" indent="-57150" algn="l" defTabSz="488950">
              <a:lnSpc>
                <a:spcPct val="90000"/>
              </a:lnSpc>
              <a:spcBef>
                <a:spcPct val="0"/>
              </a:spcBef>
              <a:spcAft>
                <a:spcPct val="15000"/>
              </a:spcAft>
              <a:buChar char="•"/>
            </a:pPr>
            <a:endParaRPr lang="en-US" sz="900" kern="1200"/>
          </a:p>
        </p:txBody>
      </p:sp>
      <p:graphicFrame>
        <p:nvGraphicFramePr>
          <p:cNvPr id="20" name="Diagram 19" descr="report 3.16 drill to report 3.11">
            <a:extLst>
              <a:ext uri="{FF2B5EF4-FFF2-40B4-BE49-F238E27FC236}">
                <a16:creationId xmlns:a16="http://schemas.microsoft.com/office/drawing/2014/main" id="{A1183759-35D5-422F-BE0E-B456ECF8DCCF}"/>
              </a:ext>
            </a:extLst>
          </p:cNvPr>
          <p:cNvGraphicFramePr/>
          <p:nvPr/>
        </p:nvGraphicFramePr>
        <p:xfrm>
          <a:off x="9143265" y="2211462"/>
          <a:ext cx="2195383" cy="10621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5" name="Freeform: Shape 44">
            <a:extLst>
              <a:ext uri="{FF2B5EF4-FFF2-40B4-BE49-F238E27FC236}">
                <a16:creationId xmlns:a16="http://schemas.microsoft.com/office/drawing/2014/main" id="{C4E8E692-FE7D-4B8E-919D-67546986BC4B}"/>
              </a:ext>
              <a:ext uri="{C183D7F6-B498-43B3-948B-1728B52AA6E4}">
                <adec:decorative xmlns:adec="http://schemas.microsoft.com/office/drawing/2017/decorative" val="1"/>
              </a:ext>
            </a:extLst>
          </p:cNvPr>
          <p:cNvSpPr/>
          <p:nvPr/>
        </p:nvSpPr>
        <p:spPr>
          <a:xfrm rot="16200000">
            <a:off x="10760489" y="2014786"/>
            <a:ext cx="495361" cy="419783"/>
          </a:xfrm>
          <a:custGeom>
            <a:avLst/>
            <a:gdLst>
              <a:gd name="connsiteX0" fmla="*/ 0 w 581020"/>
              <a:gd name="connsiteY0" fmla="*/ 90021 h 450106"/>
              <a:gd name="connsiteX1" fmla="*/ 355967 w 581020"/>
              <a:gd name="connsiteY1" fmla="*/ 90021 h 450106"/>
              <a:gd name="connsiteX2" fmla="*/ 355967 w 581020"/>
              <a:gd name="connsiteY2" fmla="*/ 0 h 450106"/>
              <a:gd name="connsiteX3" fmla="*/ 581020 w 581020"/>
              <a:gd name="connsiteY3" fmla="*/ 225053 h 450106"/>
              <a:gd name="connsiteX4" fmla="*/ 355967 w 581020"/>
              <a:gd name="connsiteY4" fmla="*/ 450106 h 450106"/>
              <a:gd name="connsiteX5" fmla="*/ 355967 w 581020"/>
              <a:gd name="connsiteY5" fmla="*/ 360085 h 450106"/>
              <a:gd name="connsiteX6" fmla="*/ 0 w 581020"/>
              <a:gd name="connsiteY6" fmla="*/ 360085 h 450106"/>
              <a:gd name="connsiteX7" fmla="*/ 0 w 581020"/>
              <a:gd name="connsiteY7" fmla="*/ 90021 h 4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0" h="450106">
                <a:moveTo>
                  <a:pt x="0" y="90021"/>
                </a:moveTo>
                <a:lnTo>
                  <a:pt x="355967" y="90021"/>
                </a:lnTo>
                <a:lnTo>
                  <a:pt x="355967" y="0"/>
                </a:lnTo>
                <a:lnTo>
                  <a:pt x="581020" y="225053"/>
                </a:lnTo>
                <a:lnTo>
                  <a:pt x="355967" y="450106"/>
                </a:lnTo>
                <a:lnTo>
                  <a:pt x="355967" y="360085"/>
                </a:lnTo>
                <a:lnTo>
                  <a:pt x="0" y="360085"/>
                </a:lnTo>
                <a:lnTo>
                  <a:pt x="0" y="9002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0021" rIns="135032" bIns="90021"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516658" y="466041"/>
            <a:ext cx="2532077" cy="23198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i="0" u="none" strike="noStrike" kern="1200" cap="none" spc="0" normalizeH="0" baseline="0" noProof="0">
                <a:ln>
                  <a:noFill/>
                </a:ln>
                <a:solidFill>
                  <a:srgbClr val="161569"/>
                </a:solidFill>
                <a:effectLst/>
                <a:uLnTx/>
                <a:uFillTx/>
                <a:latin typeface="+mj-lt"/>
                <a:ea typeface="+mn-ea"/>
                <a:cs typeface="Arial" charset="0"/>
              </a:rPr>
              <a:t>EOY 1 Reports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i="0" u="none" strike="noStrike" kern="1200" cap="none" spc="0" normalizeH="0" baseline="0" noProof="0">
                <a:ln>
                  <a:noFill/>
                </a:ln>
                <a:solidFill>
                  <a:srgbClr val="161569"/>
                </a:solidFill>
                <a:effectLst/>
                <a:uLnTx/>
                <a:uFillTx/>
                <a:latin typeface="+mj-lt"/>
                <a:ea typeface="+mn-ea"/>
                <a:cs typeface="Arial" charset="0"/>
              </a:rPr>
              <a:t>Course Completion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i="0" u="none" strike="noStrike" kern="1200" cap="none" spc="0" normalizeH="0" baseline="0" noProof="0">
                <a:ln>
                  <a:noFill/>
                </a:ln>
                <a:solidFill>
                  <a:srgbClr val="161569"/>
                </a:solidFill>
                <a:effectLst/>
                <a:uLnTx/>
                <a:uFillTx/>
                <a:latin typeface="+mj-lt"/>
                <a:ea typeface="+mn-ea"/>
                <a:cs typeface="Arial" charset="0"/>
              </a:rPr>
              <a:t>CTE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i="0" u="none" strike="noStrike" kern="1200" cap="none" spc="0" normalizeH="0" baseline="0" noProof="0">
                <a:ln>
                  <a:noFill/>
                </a:ln>
                <a:solidFill>
                  <a:srgbClr val="161569"/>
                </a:solidFill>
                <a:effectLst/>
                <a:uLnTx/>
                <a:uFillTx/>
                <a:latin typeface="+mj-lt"/>
                <a:ea typeface="+mn-ea"/>
                <a:cs typeface="Arial" charset="0"/>
              </a:rPr>
              <a:t>Work Based Learning</a:t>
            </a:r>
            <a:endParaRPr kumimoji="0" lang="en-US" sz="2500" i="0" u="none" strike="noStrike" kern="1200" cap="none" spc="0" normalizeH="0" baseline="0" noProof="0">
              <a:ln>
                <a:noFill/>
              </a:ln>
              <a:solidFill>
                <a:srgbClr val="161569"/>
              </a:solidFill>
              <a:effectLst/>
              <a:uLnTx/>
              <a:uFillTx/>
              <a:latin typeface="+mj-lt"/>
              <a:ea typeface="+mn-ea"/>
              <a:cs typeface="Arial" charset="0"/>
            </a:endParaRPr>
          </a:p>
        </p:txBody>
      </p:sp>
      <p:sp>
        <p:nvSpPr>
          <p:cNvPr id="9" name="Rectangle 8">
            <a:extLst>
              <a:ext uri="{FF2B5EF4-FFF2-40B4-BE49-F238E27FC236}">
                <a16:creationId xmlns:a16="http://schemas.microsoft.com/office/drawing/2014/main" id="{DC3E42EC-770B-CF7A-1270-FC61C6C1DDB0}"/>
              </a:ext>
            </a:extLst>
          </p:cNvPr>
          <p:cNvSpPr/>
          <p:nvPr/>
        </p:nvSpPr>
        <p:spPr>
          <a:xfrm>
            <a:off x="3365911" y="5051166"/>
            <a:ext cx="7994370" cy="931530"/>
          </a:xfrm>
          <a:prstGeom prst="rect">
            <a:avLst/>
          </a:prstGeom>
          <a:noFill/>
        </p:spPr>
        <p:txBody>
          <a:bodyPr/>
          <a:lstStyle/>
          <a:p>
            <a:endParaRPr lang="en-US"/>
          </a:p>
        </p:txBody>
      </p:sp>
      <p:sp>
        <p:nvSpPr>
          <p:cNvPr id="10" name="Freeform: Shape 9">
            <a:extLst>
              <a:ext uri="{FF2B5EF4-FFF2-40B4-BE49-F238E27FC236}">
                <a16:creationId xmlns:a16="http://schemas.microsoft.com/office/drawing/2014/main" id="{57A5703C-5734-659E-70AA-F7CB534FDD3C}"/>
              </a:ext>
            </a:extLst>
          </p:cNvPr>
          <p:cNvSpPr/>
          <p:nvPr/>
        </p:nvSpPr>
        <p:spPr>
          <a:xfrm>
            <a:off x="3369887"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solidFill>
                  <a:srgbClr val="FFFFFF"/>
                </a:solidFill>
                <a:latin typeface="Arial" panose="020B0604020202020204"/>
              </a:rPr>
              <a:t>Report 18.1</a:t>
            </a:r>
          </a:p>
        </p:txBody>
      </p:sp>
      <p:sp>
        <p:nvSpPr>
          <p:cNvPr id="11" name="Freeform: Shape 10">
            <a:extLst>
              <a:ext uri="{FF2B5EF4-FFF2-40B4-BE49-F238E27FC236}">
                <a16:creationId xmlns:a16="http://schemas.microsoft.com/office/drawing/2014/main" id="{BBC9700A-5305-02A1-D302-6A8E44BFEC28}"/>
              </a:ext>
            </a:extLst>
          </p:cNvPr>
          <p:cNvSpPr/>
          <p:nvPr/>
        </p:nvSpPr>
        <p:spPr>
          <a:xfrm>
            <a:off x="3599870" y="5257375"/>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hlinkClick r:id="rId17"/>
              </a:rPr>
              <a:t>Work-Based Learning -Count</a:t>
            </a:r>
            <a:endParaRPr lang="en-US" sz="900" kern="1200"/>
          </a:p>
        </p:txBody>
      </p:sp>
      <p:sp>
        <p:nvSpPr>
          <p:cNvPr id="13" name="Freeform: Shape 12">
            <a:extLst>
              <a:ext uri="{FF2B5EF4-FFF2-40B4-BE49-F238E27FC236}">
                <a16:creationId xmlns:a16="http://schemas.microsoft.com/office/drawing/2014/main" id="{530C8BB2-8BE5-CEFF-2909-F417DA52EA4C}"/>
              </a:ext>
            </a:extLst>
          </p:cNvPr>
          <p:cNvSpPr/>
          <p:nvPr/>
        </p:nvSpPr>
        <p:spPr>
          <a:xfrm>
            <a:off x="6274019"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t>Report 18.2</a:t>
            </a:r>
          </a:p>
        </p:txBody>
      </p:sp>
      <p:sp>
        <p:nvSpPr>
          <p:cNvPr id="14" name="Freeform: Shape 13">
            <a:extLst>
              <a:ext uri="{FF2B5EF4-FFF2-40B4-BE49-F238E27FC236}">
                <a16:creationId xmlns:a16="http://schemas.microsoft.com/office/drawing/2014/main" id="{4206248F-9AA2-6238-30D7-49675FC2BD62}"/>
              </a:ext>
            </a:extLst>
          </p:cNvPr>
          <p:cNvSpPr/>
          <p:nvPr/>
        </p:nvSpPr>
        <p:spPr>
          <a:xfrm>
            <a:off x="6649313" y="5286469"/>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fr-FR" sz="1000" kern="1200">
                <a:hlinkClick r:id="rId18"/>
              </a:rPr>
              <a:t>Work-Based Learning – </a:t>
            </a:r>
            <a:r>
              <a:rPr lang="en-US" sz="1000" kern="1200">
                <a:hlinkClick r:id="rId18"/>
              </a:rPr>
              <a:t>Student</a:t>
            </a:r>
            <a:r>
              <a:rPr lang="fr-FR" sz="1000" kern="1200">
                <a:hlinkClick r:id="rId18"/>
              </a:rPr>
              <a:t> List</a:t>
            </a:r>
            <a:endParaRPr lang="en-US" sz="900" kern="1200"/>
          </a:p>
        </p:txBody>
      </p:sp>
      <p:grpSp>
        <p:nvGrpSpPr>
          <p:cNvPr id="7" name="Group 6">
            <a:extLst>
              <a:ext uri="{FF2B5EF4-FFF2-40B4-BE49-F238E27FC236}">
                <a16:creationId xmlns:a16="http://schemas.microsoft.com/office/drawing/2014/main" id="{DD18F7A6-5E2D-B31B-DF4B-EA746CD07578}"/>
              </a:ext>
            </a:extLst>
          </p:cNvPr>
          <p:cNvGrpSpPr/>
          <p:nvPr/>
        </p:nvGrpSpPr>
        <p:grpSpPr>
          <a:xfrm>
            <a:off x="874894" y="3398765"/>
            <a:ext cx="1074720" cy="2349720"/>
            <a:chOff x="191932" y="3710445"/>
            <a:chExt cx="1074720" cy="2349720"/>
          </a:xfrm>
        </p:grpSpPr>
        <p:sp>
          <p:nvSpPr>
            <p:cNvPr id="16" name="Rectangle: Rounded Corners 15">
              <a:extLst>
                <a:ext uri="{FF2B5EF4-FFF2-40B4-BE49-F238E27FC236}">
                  <a16:creationId xmlns:a16="http://schemas.microsoft.com/office/drawing/2014/main" id="{80FE42B0-2044-4D4A-3940-5214DDC823A1}"/>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8" name="AutoShape 2">
              <a:extLst>
                <a:ext uri="{FF2B5EF4-FFF2-40B4-BE49-F238E27FC236}">
                  <a16:creationId xmlns:a16="http://schemas.microsoft.com/office/drawing/2014/main" id="{CF181443-136E-43CE-E604-9C0AE8F2F3E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9" name="Diagram 18">
              <a:extLst>
                <a:ext uri="{FF2B5EF4-FFF2-40B4-BE49-F238E27FC236}">
                  <a16:creationId xmlns:a16="http://schemas.microsoft.com/office/drawing/2014/main" id="{218852A6-469B-5BD8-26EE-048C417699EE}"/>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grpSp>
        <p:nvGrpSpPr>
          <p:cNvPr id="21" name="Group 20">
            <a:extLst>
              <a:ext uri="{FF2B5EF4-FFF2-40B4-BE49-F238E27FC236}">
                <a16:creationId xmlns:a16="http://schemas.microsoft.com/office/drawing/2014/main" id="{049E023E-5B11-A1FC-CB84-17BF6A5204DA}"/>
              </a:ext>
            </a:extLst>
          </p:cNvPr>
          <p:cNvGrpSpPr/>
          <p:nvPr/>
        </p:nvGrpSpPr>
        <p:grpSpPr>
          <a:xfrm>
            <a:off x="5236512" y="2449548"/>
            <a:ext cx="690756" cy="376924"/>
            <a:chOff x="1918692" y="18493"/>
            <a:chExt cx="690756" cy="376924"/>
          </a:xfrm>
        </p:grpSpPr>
        <p:sp>
          <p:nvSpPr>
            <p:cNvPr id="22" name="Arrow: Right 21">
              <a:extLst>
                <a:ext uri="{FF2B5EF4-FFF2-40B4-BE49-F238E27FC236}">
                  <a16:creationId xmlns:a16="http://schemas.microsoft.com/office/drawing/2014/main" id="{C53B2C07-660A-D423-337F-06CB8A1AEE5C}"/>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3" name="Arrow: Right 4">
              <a:extLst>
                <a:ext uri="{FF2B5EF4-FFF2-40B4-BE49-F238E27FC236}">
                  <a16:creationId xmlns:a16="http://schemas.microsoft.com/office/drawing/2014/main" id="{4EB0665F-1E4F-0554-F435-DDE373BE0A16}"/>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grpSp>
        <p:nvGrpSpPr>
          <p:cNvPr id="24" name="Group 23">
            <a:extLst>
              <a:ext uri="{FF2B5EF4-FFF2-40B4-BE49-F238E27FC236}">
                <a16:creationId xmlns:a16="http://schemas.microsoft.com/office/drawing/2014/main" id="{1394AD61-232D-1B9B-25AD-BCA47BE06BEE}"/>
              </a:ext>
            </a:extLst>
          </p:cNvPr>
          <p:cNvGrpSpPr/>
          <p:nvPr/>
        </p:nvGrpSpPr>
        <p:grpSpPr>
          <a:xfrm>
            <a:off x="5229431" y="3723598"/>
            <a:ext cx="690756" cy="376924"/>
            <a:chOff x="1918692" y="18493"/>
            <a:chExt cx="690756" cy="376924"/>
          </a:xfrm>
        </p:grpSpPr>
        <p:sp>
          <p:nvSpPr>
            <p:cNvPr id="25" name="Arrow: Right 24">
              <a:extLst>
                <a:ext uri="{FF2B5EF4-FFF2-40B4-BE49-F238E27FC236}">
                  <a16:creationId xmlns:a16="http://schemas.microsoft.com/office/drawing/2014/main" id="{78379631-3299-B8AB-6A6D-EA208F8FD215}"/>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6" name="Arrow: Right 4">
              <a:extLst>
                <a:ext uri="{FF2B5EF4-FFF2-40B4-BE49-F238E27FC236}">
                  <a16:creationId xmlns:a16="http://schemas.microsoft.com/office/drawing/2014/main" id="{E4500003-2A4A-6982-931C-94EFFDE4A79B}"/>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grpSp>
        <p:nvGrpSpPr>
          <p:cNvPr id="27" name="Group 26">
            <a:extLst>
              <a:ext uri="{FF2B5EF4-FFF2-40B4-BE49-F238E27FC236}">
                <a16:creationId xmlns:a16="http://schemas.microsoft.com/office/drawing/2014/main" id="{A164A856-F042-0B25-935D-25FF6DEA5EF9}"/>
              </a:ext>
            </a:extLst>
          </p:cNvPr>
          <p:cNvGrpSpPr/>
          <p:nvPr/>
        </p:nvGrpSpPr>
        <p:grpSpPr>
          <a:xfrm>
            <a:off x="5228720" y="4936772"/>
            <a:ext cx="690756" cy="376924"/>
            <a:chOff x="1918692" y="18493"/>
            <a:chExt cx="690756" cy="376924"/>
          </a:xfrm>
        </p:grpSpPr>
        <p:sp>
          <p:nvSpPr>
            <p:cNvPr id="28" name="Arrow: Right 27">
              <a:extLst>
                <a:ext uri="{FF2B5EF4-FFF2-40B4-BE49-F238E27FC236}">
                  <a16:creationId xmlns:a16="http://schemas.microsoft.com/office/drawing/2014/main" id="{DBAA97AD-79B1-A977-BBBA-81A40DAE348D}"/>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9" name="Arrow: Right 4">
              <a:extLst>
                <a:ext uri="{FF2B5EF4-FFF2-40B4-BE49-F238E27FC236}">
                  <a16:creationId xmlns:a16="http://schemas.microsoft.com/office/drawing/2014/main" id="{E0EB3D07-22A6-BDE2-1994-E91069A782DD}"/>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sp>
        <p:nvSpPr>
          <p:cNvPr id="31" name="Footer Placeholder 2">
            <a:extLst>
              <a:ext uri="{FF2B5EF4-FFF2-40B4-BE49-F238E27FC236}">
                <a16:creationId xmlns:a16="http://schemas.microsoft.com/office/drawing/2014/main" id="{6BE97560-0F9F-59B3-5CF5-3B85BC45BAB3}"/>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607043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9C2D5D-36CF-565F-B484-607463848851}"/>
              </a:ext>
            </a:extLst>
          </p:cNvPr>
          <p:cNvSpPr>
            <a:spLocks noGrp="1"/>
          </p:cNvSpPr>
          <p:nvPr>
            <p:ph type="title"/>
          </p:nvPr>
        </p:nvSpPr>
        <p:spPr>
          <a:xfrm>
            <a:off x="1005085" y="567764"/>
            <a:ext cx="11340000" cy="432000"/>
          </a:xfrm>
        </p:spPr>
        <p:txBody>
          <a:bodyPr/>
          <a:lstStyle/>
          <a:p>
            <a:r>
              <a:rPr lang="en-US" dirty="0"/>
              <a:t>Identify Completers or Misaligned Pathways</a:t>
            </a:r>
          </a:p>
        </p:txBody>
      </p:sp>
      <p:sp>
        <p:nvSpPr>
          <p:cNvPr id="5" name="Content Placeholder 4">
            <a:extLst>
              <a:ext uri="{FF2B5EF4-FFF2-40B4-BE49-F238E27FC236}">
                <a16:creationId xmlns:a16="http://schemas.microsoft.com/office/drawing/2014/main" id="{BF9D0DEA-D816-5B36-FEBD-110D99AB7668}"/>
              </a:ext>
            </a:extLst>
          </p:cNvPr>
          <p:cNvSpPr>
            <a:spLocks noGrp="1"/>
          </p:cNvSpPr>
          <p:nvPr>
            <p:ph idx="1"/>
          </p:nvPr>
        </p:nvSpPr>
        <p:spPr>
          <a:xfrm>
            <a:off x="1830233" y="1375802"/>
            <a:ext cx="8531527" cy="412431"/>
          </a:xfrm>
        </p:spPr>
        <p:txBody>
          <a:bodyPr/>
          <a:lstStyle/>
          <a:p>
            <a:pPr marL="0" indent="0">
              <a:buNone/>
            </a:pPr>
            <a:r>
              <a:rPr lang="en-US" dirty="0"/>
              <a:t>Submit  SCSC and SCTE files to estimate completer counts prior to EOY </a:t>
            </a:r>
          </a:p>
        </p:txBody>
      </p:sp>
      <p:sp>
        <p:nvSpPr>
          <p:cNvPr id="3" name="Slide Number Placeholder 2">
            <a:extLst>
              <a:ext uri="{FF2B5EF4-FFF2-40B4-BE49-F238E27FC236}">
                <a16:creationId xmlns:a16="http://schemas.microsoft.com/office/drawing/2014/main" id="{4C04FAC6-4616-BC2A-9BD9-A0F1E4C09A6E}"/>
              </a:ext>
            </a:extLst>
          </p:cNvPr>
          <p:cNvSpPr>
            <a:spLocks noGrp="1"/>
          </p:cNvSpPr>
          <p:nvPr>
            <p:ph type="sldNum" sz="quarter" idx="11"/>
          </p:nvPr>
        </p:nvSpPr>
        <p:spPr/>
        <p:txBody>
          <a:bodyPr/>
          <a:lstStyle/>
          <a:p>
            <a:fld id="{4B73C415-D670-4716-A5EC-CC4D52CA2BAC}" type="slidenum">
              <a:rPr lang="en-US" noProof="0" smtClean="0"/>
              <a:pPr/>
              <a:t>16</a:t>
            </a:fld>
            <a:endParaRPr lang="en-US" noProof="0" dirty="0"/>
          </a:p>
        </p:txBody>
      </p:sp>
      <p:pic>
        <p:nvPicPr>
          <p:cNvPr id="2050" name="Picture 2">
            <a:extLst>
              <a:ext uri="{FF2B5EF4-FFF2-40B4-BE49-F238E27FC236}">
                <a16:creationId xmlns:a16="http://schemas.microsoft.com/office/drawing/2014/main" id="{FA528222-D7A1-FCAA-23E1-3ACD3F82A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085" y="1768136"/>
            <a:ext cx="10181825" cy="389773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a:extLst>
              <a:ext uri="{FF2B5EF4-FFF2-40B4-BE49-F238E27FC236}">
                <a16:creationId xmlns:a16="http://schemas.microsoft.com/office/drawing/2014/main" id="{1EB3992A-6EEB-838B-3BA6-20C6601A796E}"/>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057573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1E2461E-5BC0-4021-AD9F-409F3FCA7964}"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p:cNvSpPr>
            <a:spLocks noGrp="1"/>
          </p:cNvSpPr>
          <p:nvPr>
            <p:ph type="title" idx="4294967295"/>
          </p:nvPr>
        </p:nvSpPr>
        <p:spPr>
          <a:xfrm>
            <a:off x="579917" y="423173"/>
            <a:ext cx="6172200" cy="685800"/>
          </a:xfrm>
        </p:spPr>
        <p:txBody>
          <a:bodyPr anchor="ctr">
            <a:normAutofit/>
          </a:bodyPr>
          <a:lstStyle/>
          <a:p>
            <a:r>
              <a:rPr lang="en-US" dirty="0"/>
              <a:t>Available EOY 1 Training</a:t>
            </a:r>
          </a:p>
        </p:txBody>
      </p:sp>
      <p:sp>
        <p:nvSpPr>
          <p:cNvPr id="4" name="TextBox 3">
            <a:extLst>
              <a:ext uri="{FF2B5EF4-FFF2-40B4-BE49-F238E27FC236}">
                <a16:creationId xmlns:a16="http://schemas.microsoft.com/office/drawing/2014/main" id="{B6EF9555-ED3D-3DC6-16B1-B0089AE628A3}"/>
              </a:ext>
            </a:extLst>
          </p:cNvPr>
          <p:cNvSpPr txBox="1"/>
          <p:nvPr/>
        </p:nvSpPr>
        <p:spPr>
          <a:xfrm>
            <a:off x="579917" y="1366897"/>
            <a:ext cx="5218200" cy="2062103"/>
          </a:xfrm>
          <a:prstGeom prst="rect">
            <a:avLst/>
          </a:prstGeom>
          <a:noFill/>
        </p:spPr>
        <p:txBody>
          <a:bodyPr wrap="square" rtlCol="0">
            <a:spAutoFit/>
          </a:bodyPr>
          <a:lstStyle/>
          <a:p>
            <a:r>
              <a:rPr lang="en-US" sz="2000" dirty="0"/>
              <a:t>CALPADS User Manual</a:t>
            </a:r>
          </a:p>
          <a:p>
            <a:pPr marL="285750" indent="-285750">
              <a:buFont typeface="Arial" panose="020B0604020202020204" pitchFamily="34" charset="0"/>
              <a:buChar char="•"/>
            </a:pPr>
            <a:r>
              <a:rPr lang="en-US" dirty="0">
                <a:hlinkClick r:id="rId3"/>
              </a:rPr>
              <a:t>EOY Road Map</a:t>
            </a:r>
            <a:endParaRPr lang="en-US" dirty="0"/>
          </a:p>
          <a:p>
            <a:pPr marL="285750" indent="-285750">
              <a:buFont typeface="Arial" panose="020B0604020202020204" pitchFamily="34" charset="0"/>
              <a:buChar char="•"/>
            </a:pPr>
            <a:r>
              <a:rPr lang="en-US" dirty="0">
                <a:hlinkClick r:id="rId4"/>
              </a:rPr>
              <a:t>Staff Demographics</a:t>
            </a:r>
            <a:endParaRPr lang="en-US" dirty="0"/>
          </a:p>
          <a:p>
            <a:pPr marL="285750" indent="-285750">
              <a:buFont typeface="Arial" panose="020B0604020202020204" pitchFamily="34" charset="0"/>
              <a:buChar char="•"/>
            </a:pPr>
            <a:r>
              <a:rPr lang="en-US" dirty="0">
                <a:hlinkClick r:id="rId5"/>
              </a:rPr>
              <a:t>Student Course Section</a:t>
            </a:r>
            <a:endParaRPr lang="en-US" dirty="0"/>
          </a:p>
          <a:p>
            <a:pPr marL="285750" indent="-285750">
              <a:buFont typeface="Arial" panose="020B0604020202020204" pitchFamily="34" charset="0"/>
              <a:buChar char="•"/>
            </a:pPr>
            <a:r>
              <a:rPr lang="en-US" dirty="0">
                <a:hlinkClick r:id="rId6"/>
              </a:rPr>
              <a:t>Student Career Technical Education</a:t>
            </a:r>
            <a:endParaRPr lang="en-US" dirty="0"/>
          </a:p>
          <a:p>
            <a:pPr marL="285750" indent="-285750">
              <a:buFont typeface="Arial" panose="020B0604020202020204" pitchFamily="34" charset="0"/>
              <a:buChar char="•"/>
            </a:pPr>
            <a:r>
              <a:rPr lang="en-US" dirty="0">
                <a:hlinkClick r:id="rId7"/>
              </a:rPr>
              <a:t>Work-based Learning</a:t>
            </a:r>
            <a:endParaRPr lang="en-US" dirty="0"/>
          </a:p>
          <a:p>
            <a:endParaRPr lang="en-US" dirty="0"/>
          </a:p>
        </p:txBody>
      </p:sp>
      <p:sp>
        <p:nvSpPr>
          <p:cNvPr id="17" name="TextBox 16">
            <a:extLst>
              <a:ext uri="{FF2B5EF4-FFF2-40B4-BE49-F238E27FC236}">
                <a16:creationId xmlns:a16="http://schemas.microsoft.com/office/drawing/2014/main" id="{DB5D9F44-B24E-A6FE-E970-916120BEA74B}"/>
              </a:ext>
            </a:extLst>
          </p:cNvPr>
          <p:cNvSpPr txBox="1"/>
          <p:nvPr/>
        </p:nvSpPr>
        <p:spPr>
          <a:xfrm>
            <a:off x="579917" y="3607696"/>
            <a:ext cx="4704777" cy="2246769"/>
          </a:xfrm>
          <a:prstGeom prst="rect">
            <a:avLst/>
          </a:prstGeom>
          <a:noFill/>
        </p:spPr>
        <p:txBody>
          <a:bodyPr wrap="square" rtlCol="0">
            <a:spAutoFit/>
          </a:bodyPr>
          <a:lstStyle/>
          <a:p>
            <a:r>
              <a:rPr lang="en-US" sz="2000" dirty="0"/>
              <a:t>CSIS YouTube Training Channel</a:t>
            </a:r>
          </a:p>
          <a:p>
            <a:pPr marL="342900" indent="-342900">
              <a:buFont typeface="Arial" panose="020B0604020202020204" pitchFamily="34" charset="0"/>
              <a:buChar char="•"/>
            </a:pPr>
            <a:r>
              <a:rPr lang="en-US" sz="2000" b="0" i="0" dirty="0">
                <a:effectLst/>
                <a:latin typeface="Roboto" panose="02000000000000000000" pitchFamily="2" charset="0"/>
                <a:hlinkClick r:id="rId8"/>
              </a:rPr>
              <a:t>End of Year (EOY) Data Population Trainings</a:t>
            </a:r>
            <a:endParaRPr lang="en-US" sz="2000" b="0" i="0" dirty="0">
              <a:effectLst/>
              <a:latin typeface="Roboto" panose="02000000000000000000" pitchFamily="2" charset="0"/>
            </a:endParaRPr>
          </a:p>
          <a:p>
            <a:pPr marL="342900" indent="-342900">
              <a:buFont typeface="Arial" panose="020B0604020202020204" pitchFamily="34" charset="0"/>
              <a:buChar char="•"/>
            </a:pPr>
            <a:r>
              <a:rPr lang="en-US" sz="2000" b="0" i="0" dirty="0">
                <a:effectLst/>
                <a:latin typeface="Roboto" panose="02000000000000000000" pitchFamily="2" charset="0"/>
                <a:hlinkClick r:id="rId9"/>
              </a:rPr>
              <a:t>End of Year (EOY) Reporting &amp; Certification Trainings</a:t>
            </a:r>
            <a:endParaRPr lang="en-US" sz="2000" dirty="0"/>
          </a:p>
          <a:p>
            <a:pPr marL="342900" indent="-342900">
              <a:buFont typeface="Arial" panose="020B0604020202020204" pitchFamily="34" charset="0"/>
              <a:buChar char="•"/>
            </a:pPr>
            <a:endParaRPr lang="en-US" sz="2000" dirty="0"/>
          </a:p>
          <a:p>
            <a:endParaRPr lang="en-US" sz="2000" dirty="0"/>
          </a:p>
        </p:txBody>
      </p:sp>
      <p:sp>
        <p:nvSpPr>
          <p:cNvPr id="3" name="TextBox 2">
            <a:extLst>
              <a:ext uri="{FF2B5EF4-FFF2-40B4-BE49-F238E27FC236}">
                <a16:creationId xmlns:a16="http://schemas.microsoft.com/office/drawing/2014/main" id="{454E8ECB-A2C3-2B9A-55D5-B3ED2C5328CF}"/>
              </a:ext>
            </a:extLst>
          </p:cNvPr>
          <p:cNvSpPr txBox="1"/>
          <p:nvPr/>
        </p:nvSpPr>
        <p:spPr>
          <a:xfrm>
            <a:off x="5721917" y="1089897"/>
            <a:ext cx="5218200" cy="2893100"/>
          </a:xfrm>
          <a:prstGeom prst="rect">
            <a:avLst/>
          </a:prstGeom>
          <a:noFill/>
        </p:spPr>
        <p:txBody>
          <a:bodyPr wrap="square" rtlCol="0">
            <a:spAutoFit/>
          </a:bodyPr>
          <a:lstStyle/>
          <a:p>
            <a:r>
              <a:rPr lang="en-US" sz="2000" dirty="0"/>
              <a:t>Other Information</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0"/>
              </a:rPr>
              <a:t>CALPADS Update FLASH #174</a:t>
            </a:r>
            <a:r>
              <a:rPr lang="en-US" b="0" i="0" u="sng" dirty="0">
                <a:solidFill>
                  <a:srgbClr val="CC9933"/>
                </a:solidFill>
                <a:effectLst/>
                <a:latin typeface="Helvetica Neue"/>
              </a:rPr>
              <a:t> </a:t>
            </a:r>
            <a:r>
              <a:rPr lang="en-US" b="0" i="0" dirty="0">
                <a:effectLst/>
                <a:latin typeface="Helvetica Neue"/>
              </a:rPr>
              <a:t>(SWD WBLR)</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1"/>
              </a:rPr>
              <a:t>CALPADS Update FLASH #183</a:t>
            </a:r>
            <a:r>
              <a:rPr lang="en-US" b="0" i="0" u="sng" dirty="0">
                <a:solidFill>
                  <a:srgbClr val="CC9933"/>
                </a:solidFill>
                <a:effectLst/>
                <a:latin typeface="Helvetica Neue"/>
              </a:rPr>
              <a:t> </a:t>
            </a:r>
            <a:r>
              <a:rPr lang="en-US" b="0" i="0" dirty="0">
                <a:effectLst/>
                <a:latin typeface="Helvetica Neue"/>
              </a:rPr>
              <a:t>(CTE &amp; WBLR</a:t>
            </a:r>
            <a:r>
              <a:rPr lang="en-US" b="0" i="0" u="sng" dirty="0">
                <a:effectLst/>
                <a:latin typeface="Helvetica Neue"/>
              </a:rPr>
              <a:t>)</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2"/>
              </a:rPr>
              <a:t>CALPADS Update FLASH #184</a:t>
            </a:r>
            <a:r>
              <a:rPr lang="en-US" u="sng" dirty="0">
                <a:solidFill>
                  <a:srgbClr val="CC9933"/>
                </a:solidFill>
                <a:latin typeface="Helvetica Neue"/>
              </a:rPr>
              <a:t> </a:t>
            </a:r>
            <a:r>
              <a:rPr lang="en-US" dirty="0">
                <a:latin typeface="Helvetica Neue"/>
              </a:rPr>
              <a:t>(WBLR)</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3"/>
              </a:rPr>
              <a:t>CALPADS Update Flash #229</a:t>
            </a:r>
            <a:r>
              <a:rPr lang="en-US" b="0" i="0" u="sng" dirty="0">
                <a:solidFill>
                  <a:srgbClr val="CC9933"/>
                </a:solidFill>
                <a:effectLst/>
                <a:latin typeface="Helvetica Neue"/>
              </a:rPr>
              <a:t> </a:t>
            </a:r>
            <a:r>
              <a:rPr lang="en-US" b="0" i="0" dirty="0">
                <a:effectLst/>
                <a:latin typeface="Helvetica Neue"/>
              </a:rPr>
              <a:t>(WBLR)</a:t>
            </a:r>
          </a:p>
          <a:p>
            <a:pPr marL="285750" indent="-285750">
              <a:buClr>
                <a:schemeClr val="tx1"/>
              </a:buClr>
              <a:buFont typeface="Arial" panose="020B0604020202020204" pitchFamily="34" charset="0"/>
              <a:buChar char="•"/>
            </a:pPr>
            <a:r>
              <a:rPr lang="en-US" u="sng" dirty="0">
                <a:solidFill>
                  <a:srgbClr val="CC9933"/>
                </a:solidFill>
                <a:latin typeface="Helvetica Neue"/>
                <a:hlinkClick r:id="rId14"/>
              </a:rPr>
              <a:t>SCTE FAQ</a:t>
            </a:r>
            <a:endParaRPr lang="en-US" u="sng" dirty="0">
              <a:solidFill>
                <a:srgbClr val="CC9933"/>
              </a:solidFill>
              <a:latin typeface="Helvetica Neue"/>
            </a:endParaRP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5"/>
              </a:rPr>
              <a:t>CTE FAQ</a:t>
            </a:r>
            <a:endParaRPr lang="en-US" b="0" i="0" u="sng" dirty="0">
              <a:solidFill>
                <a:srgbClr val="CC9933"/>
              </a:solidFill>
              <a:effectLst/>
              <a:latin typeface="Helvetica Neue"/>
            </a:endParaRPr>
          </a:p>
          <a:p>
            <a:pPr marL="285750" indent="-285750">
              <a:buClr>
                <a:schemeClr val="tx1"/>
              </a:buClr>
              <a:buFont typeface="Arial" panose="020B0604020202020204" pitchFamily="34" charset="0"/>
              <a:buChar char="•"/>
            </a:pPr>
            <a:r>
              <a:rPr lang="en-US" u="sng" dirty="0">
                <a:solidFill>
                  <a:srgbClr val="CC9933"/>
                </a:solidFill>
                <a:latin typeface="Helvetica Neue"/>
                <a:hlinkClick r:id="rId16"/>
              </a:rPr>
              <a:t>Course Completion FAQ</a:t>
            </a:r>
            <a:endParaRPr lang="en-US" u="sng" dirty="0">
              <a:solidFill>
                <a:srgbClr val="CC9933"/>
              </a:solidFill>
              <a:latin typeface="Helvetica Neue"/>
            </a:endParaRPr>
          </a:p>
          <a:p>
            <a:endParaRPr lang="en-US" dirty="0"/>
          </a:p>
        </p:txBody>
      </p:sp>
      <p:sp>
        <p:nvSpPr>
          <p:cNvPr id="7" name="Footer Placeholder 2">
            <a:extLst>
              <a:ext uri="{FF2B5EF4-FFF2-40B4-BE49-F238E27FC236}">
                <a16:creationId xmlns:a16="http://schemas.microsoft.com/office/drawing/2014/main" id="{C5F67DC1-1B62-18BD-F710-4420059A04A5}"/>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1719841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0032" y="60611"/>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2</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r>
              <a:rPr lang="en-US" sz="2400" dirty="0">
                <a:effectLst/>
                <a:latin typeface="Arial" panose="020B0604020202020204" pitchFamily="34" charset="0"/>
                <a:ea typeface="Calibri" panose="020F0502020204030204" pitchFamily="34" charset="0"/>
                <a:cs typeface="Times New Roman" panose="02020603050405020304" pitchFamily="18" charset="0"/>
              </a:rPr>
              <a:t>Program Participation p</a:t>
            </a:r>
            <a:r>
              <a:rPr lang="en-US" dirty="0"/>
              <a:t>reparation</a:t>
            </a:r>
          </a:p>
          <a:p>
            <a:endParaRPr lang="en-US" dirty="0"/>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Footer Placeholder 2">
            <a:extLst>
              <a:ext uri="{FF2B5EF4-FFF2-40B4-BE49-F238E27FC236}">
                <a16:creationId xmlns:a16="http://schemas.microsoft.com/office/drawing/2014/main" id="{1306F314-5C68-30C1-4604-8C3C8187F561}"/>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5731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2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Lst>
          </p:cNvPr>
          <p:cNvGraphicFramePr/>
          <p:nvPr>
            <p:extLst>
              <p:ext uri="{D42A27DB-BD31-4B8C-83A1-F6EECF244321}">
                <p14:modId xmlns:p14="http://schemas.microsoft.com/office/powerpoint/2010/main" val="1179883365"/>
              </p:ext>
            </p:extLst>
          </p:nvPr>
        </p:nvGraphicFramePr>
        <p:xfrm>
          <a:off x="-23268" y="1693117"/>
          <a:ext cx="6382535" cy="41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3911759" y="2129785"/>
            <a:ext cx="3575407" cy="830997"/>
          </a:xfrm>
          <a:prstGeom prst="rect">
            <a:avLst/>
          </a:prstGeom>
          <a:noFill/>
        </p:spPr>
        <p:txBody>
          <a:bodyPr wrap="square" rtlCol="0">
            <a:spAutoFit/>
          </a:bodyPr>
          <a:lstStyle/>
          <a:p>
            <a:r>
              <a:rPr lang="en-US" sz="2400" b="1" dirty="0"/>
              <a:t>Data</a:t>
            </a:r>
          </a:p>
          <a:p>
            <a:r>
              <a:rPr lang="en-US" sz="2400" b="1" dirty="0"/>
              <a:t> Submitted</a:t>
            </a:r>
          </a:p>
        </p:txBody>
      </p:sp>
      <p:graphicFrame>
        <p:nvGraphicFramePr>
          <p:cNvPr id="4" name="Diagram 3">
            <a:extLst>
              <a:ext uri="{FF2B5EF4-FFF2-40B4-BE49-F238E27FC236}">
                <a16:creationId xmlns:a16="http://schemas.microsoft.com/office/drawing/2014/main" id="{96DEA888-EF6C-26DE-AA88-AEDED5E403BA}"/>
              </a:ext>
            </a:extLst>
          </p:cNvPr>
          <p:cNvGraphicFramePr/>
          <p:nvPr>
            <p:extLst>
              <p:ext uri="{D42A27DB-BD31-4B8C-83A1-F6EECF244321}">
                <p14:modId xmlns:p14="http://schemas.microsoft.com/office/powerpoint/2010/main" val="3013842591"/>
              </p:ext>
            </p:extLst>
          </p:nvPr>
        </p:nvGraphicFramePr>
        <p:xfrm>
          <a:off x="7005017" y="3747711"/>
          <a:ext cx="4766983" cy="20008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670E484C-CB67-C71A-CA63-494BEF895E91}"/>
              </a:ext>
            </a:extLst>
          </p:cNvPr>
          <p:cNvGraphicFramePr/>
          <p:nvPr>
            <p:extLst>
              <p:ext uri="{D42A27DB-BD31-4B8C-83A1-F6EECF244321}">
                <p14:modId xmlns:p14="http://schemas.microsoft.com/office/powerpoint/2010/main" val="271835398"/>
              </p:ext>
            </p:extLst>
          </p:nvPr>
        </p:nvGraphicFramePr>
        <p:xfrm>
          <a:off x="6933098" y="1212381"/>
          <a:ext cx="4766983" cy="9614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a:extLst>
              <a:ext uri="{FF2B5EF4-FFF2-40B4-BE49-F238E27FC236}">
                <a16:creationId xmlns:a16="http://schemas.microsoft.com/office/drawing/2014/main" id="{799DCD3E-EEBA-D875-FE2B-6D210CE09FA2}"/>
              </a:ext>
            </a:extLst>
          </p:cNvPr>
          <p:cNvGraphicFramePr/>
          <p:nvPr>
            <p:extLst>
              <p:ext uri="{D42A27DB-BD31-4B8C-83A1-F6EECF244321}">
                <p14:modId xmlns:p14="http://schemas.microsoft.com/office/powerpoint/2010/main" val="743605431"/>
              </p:ext>
            </p:extLst>
          </p:nvPr>
        </p:nvGraphicFramePr>
        <p:xfrm>
          <a:off x="6933097" y="2480046"/>
          <a:ext cx="4766983" cy="96147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9" name="Footer Placeholder 2">
            <a:extLst>
              <a:ext uri="{FF2B5EF4-FFF2-40B4-BE49-F238E27FC236}">
                <a16:creationId xmlns:a16="http://schemas.microsoft.com/office/drawing/2014/main" id="{C3C87803-E7E2-2520-442C-484941D210D0}"/>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44210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613992" y="446024"/>
            <a:ext cx="11340000" cy="432000"/>
          </a:xfrm>
        </p:spPr>
        <p:txBody>
          <a:bodyPr/>
          <a:lstStyle/>
          <a:p>
            <a:r>
              <a:rPr lang="en-US" dirty="0"/>
              <a:t>Objective</a:t>
            </a:r>
          </a:p>
        </p:txBody>
      </p:sp>
      <p:pic>
        <p:nvPicPr>
          <p:cNvPr id="17" name="Picture Placeholder 16">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rcRect/>
          <a:stretch/>
        </p:blipFill>
        <p:spPr>
          <a:xfrm>
            <a:off x="770097" y="1366939"/>
            <a:ext cx="1979613" cy="1974067"/>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770097" y="3600461"/>
            <a:ext cx="1980000" cy="360000"/>
          </a:xfrm>
        </p:spPr>
        <p:txBody>
          <a:bodyPr/>
          <a:lstStyle/>
          <a:p>
            <a:r>
              <a:rPr lang="en-US" b="1" dirty="0"/>
              <a:t>Identify </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949710" y="4113263"/>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703220" y="4222044"/>
            <a:ext cx="2113365" cy="914425"/>
          </a:xfrm>
        </p:spPr>
        <p:txBody>
          <a:bodyPr/>
          <a:lstStyle/>
          <a:p>
            <a:r>
              <a:rPr lang="en-US" sz="1600" dirty="0"/>
              <a:t>the key dates, milestones and timeline of the End of Year Submissions</a:t>
            </a:r>
          </a:p>
          <a:p>
            <a:r>
              <a:rPr lang="en-US" sz="1600" b="1" dirty="0"/>
              <a:t>Project Management</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3622254" y="1363518"/>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3622254" y="3599812"/>
            <a:ext cx="1980000" cy="360000"/>
          </a:xfrm>
        </p:spPr>
        <p:txBody>
          <a:bodyPr/>
          <a:lstStyle/>
          <a:p>
            <a:r>
              <a:rPr lang="en-US" b="1" dirty="0"/>
              <a:t>Submit</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712254" y="411261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3356811" y="4234212"/>
            <a:ext cx="2338042" cy="1743206"/>
          </a:xfrm>
        </p:spPr>
        <p:txBody>
          <a:bodyPr/>
          <a:lstStyle/>
          <a:p>
            <a:r>
              <a:rPr lang="en-US" sz="1600" dirty="0"/>
              <a:t>data in advance of the data collection window through an understanding of operational keys and processing methods </a:t>
            </a:r>
          </a:p>
          <a:p>
            <a:r>
              <a:rPr lang="en-US" sz="1600" b="1" dirty="0"/>
              <a:t>Manage &amp; Maintain Data</a:t>
            </a:r>
          </a:p>
        </p:txBody>
      </p:sp>
      <p:pic>
        <p:nvPicPr>
          <p:cNvPr id="43" name="Picture Placeholder 42">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a:stretch/>
        </p:blipFill>
        <p:spPr>
          <a:xfrm>
            <a:off x="6497535" y="1352144"/>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497148" y="3587645"/>
            <a:ext cx="1980000" cy="360000"/>
          </a:xfrm>
        </p:spPr>
        <p:txBody>
          <a:bodyPr/>
          <a:lstStyle/>
          <a:p>
            <a:r>
              <a:rPr lang="en-US" b="1" dirty="0"/>
              <a:t>Provide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587148" y="4100447"/>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6363783" y="4222044"/>
            <a:ext cx="2338042" cy="1876303"/>
          </a:xfrm>
        </p:spPr>
        <p:txBody>
          <a:bodyPr/>
          <a:lstStyle/>
          <a:p>
            <a:r>
              <a:rPr lang="en-US" sz="1600" dirty="0"/>
              <a:t>information using report data early in the submission window to encourage investment and cooperation during the EOY Data collection</a:t>
            </a:r>
          </a:p>
          <a:p>
            <a:r>
              <a:rPr lang="en-US" sz="1600" b="1" dirty="0"/>
              <a:t>Coalition Building</a:t>
            </a:r>
          </a:p>
        </p:txBody>
      </p:sp>
      <p:pic>
        <p:nvPicPr>
          <p:cNvPr id="71" name="Picture Placeholder 70">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rcRect/>
          <a:stretch/>
        </p:blipFill>
        <p:spPr>
          <a:xfrm>
            <a:off x="9372817" y="1335378"/>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9372817" y="3513965"/>
            <a:ext cx="1980000" cy="360000"/>
          </a:xfrm>
        </p:spPr>
        <p:txBody>
          <a:bodyPr/>
          <a:lstStyle/>
          <a:p>
            <a:r>
              <a:rPr lang="en-US" b="1" dirty="0"/>
              <a:t>Take</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9462817" y="4026767"/>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9239452" y="4148364"/>
            <a:ext cx="2249328" cy="1510341"/>
          </a:xfrm>
        </p:spPr>
        <p:txBody>
          <a:bodyPr/>
          <a:lstStyle/>
          <a:p>
            <a:r>
              <a:rPr lang="en-US" sz="1600" dirty="0"/>
              <a:t>advantage of the training resources to educate staff of requirements and functionality</a:t>
            </a:r>
          </a:p>
          <a:p>
            <a:r>
              <a:rPr lang="en-US" sz="1600" b="1" dirty="0"/>
              <a:t>Critical Thinking</a:t>
            </a:r>
          </a:p>
        </p:txBody>
      </p:sp>
      <p:sp>
        <p:nvSpPr>
          <p:cNvPr id="13" name="Slide Number Placeholder 12">
            <a:extLst>
              <a:ext uri="{FF2B5EF4-FFF2-40B4-BE49-F238E27FC236}">
                <a16:creationId xmlns:a16="http://schemas.microsoft.com/office/drawing/2014/main" id="{C058C036-634A-44CB-BBE3-FBFCC266682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2">
            <a:extLst>
              <a:ext uri="{FF2B5EF4-FFF2-40B4-BE49-F238E27FC236}">
                <a16:creationId xmlns:a16="http://schemas.microsoft.com/office/drawing/2014/main" id="{C0A1AA16-0615-EB10-A121-FDD663E67F55}"/>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443798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a:t>
            </a:r>
            <a:r>
              <a:rPr lang="en-US" sz="3600"/>
              <a:t>2</a:t>
            </a:r>
            <a:r>
              <a:rPr lang="en-US" sz="3600" dirty="0"/>
              <a:t>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1615449044"/>
              </p:ext>
            </p:extLst>
          </p:nvPr>
        </p:nvGraphicFramePr>
        <p:xfrm>
          <a:off x="471520" y="2073849"/>
          <a:ext cx="11248960" cy="2154486"/>
        </p:xfrm>
        <a:graphic>
          <a:graphicData uri="http://schemas.openxmlformats.org/drawingml/2006/table">
            <a:tbl>
              <a:tblPr firstRow="1" bandRow="1">
                <a:tableStyleId>{0660B408-B3CF-4A94-85FC-2B1E0A45F4A2}</a:tableStyleId>
              </a:tblPr>
              <a:tblGrid>
                <a:gridCol w="990400">
                  <a:extLst>
                    <a:ext uri="{9D8B030D-6E8A-4147-A177-3AD203B41FA5}">
                      <a16:colId xmlns:a16="http://schemas.microsoft.com/office/drawing/2014/main" val="143209940"/>
                    </a:ext>
                  </a:extLst>
                </a:gridCol>
                <a:gridCol w="1066800">
                  <a:extLst>
                    <a:ext uri="{9D8B030D-6E8A-4147-A177-3AD203B41FA5}">
                      <a16:colId xmlns:a16="http://schemas.microsoft.com/office/drawing/2014/main" val="2664703339"/>
                    </a:ext>
                  </a:extLst>
                </a:gridCol>
                <a:gridCol w="4085008">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0">
                <a:tc>
                  <a:txBody>
                    <a:bodyPr/>
                    <a:lstStyle/>
                    <a:p>
                      <a:r>
                        <a:rPr lang="en-US" sz="1400" dirty="0"/>
                        <a:t>SPRG</a:t>
                      </a:r>
                    </a:p>
                  </a:txBody>
                  <a:tcPr/>
                </a:tc>
                <a:tc>
                  <a:txBody>
                    <a:bodyPr/>
                    <a:lstStyle/>
                    <a:p>
                      <a:r>
                        <a:rPr lang="en-US" sz="1400" dirty="0"/>
                        <a:t>Ongoing</a:t>
                      </a:r>
                    </a:p>
                  </a:txBody>
                  <a:tcPr/>
                </a:tc>
                <a:tc>
                  <a:txBody>
                    <a:bodyPr/>
                    <a:lstStyle/>
                    <a:p>
                      <a:r>
                        <a:rPr lang="en-US" sz="1400" dirty="0"/>
                        <a:t>Program data should be updated as students start and end participation with a particular school. Most records should have been submitted prior to the EOY submission. Certify the schoolwide status in CARS</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Education Program Code</a:t>
                      </a:r>
                    </a:p>
                    <a:p>
                      <a:r>
                        <a:rPr lang="en-US" sz="1400" dirty="0"/>
                        <a:t>Education Program Membership Start Date</a:t>
                      </a:r>
                    </a:p>
                    <a:p>
                      <a:r>
                        <a:rPr lang="en-US" sz="1400" dirty="0"/>
                        <a:t>Education Service Academic Year</a:t>
                      </a:r>
                    </a:p>
                    <a:p>
                      <a:r>
                        <a:rPr lang="en-US" sz="1400" dirty="0"/>
                        <a:t>Education Service Code</a:t>
                      </a:r>
                    </a:p>
                    <a:p>
                      <a:endParaRPr lang="en-US" sz="1400" dirty="0"/>
                    </a:p>
                  </a:txBody>
                  <a:tcPr/>
                </a:tc>
                <a:extLst>
                  <a:ext uri="{0D108BD9-81ED-4DB2-BD59-A6C34878D82A}">
                    <a16:rowId xmlns:a16="http://schemas.microsoft.com/office/drawing/2014/main" val="175164722"/>
                  </a:ext>
                </a:extLst>
              </a:tr>
            </a:tbl>
          </a:graphicData>
        </a:graphic>
      </p:graphicFrame>
      <p:sp>
        <p:nvSpPr>
          <p:cNvPr id="4" name="Footer Placeholder 2">
            <a:extLst>
              <a:ext uri="{FF2B5EF4-FFF2-40B4-BE49-F238E27FC236}">
                <a16:creationId xmlns:a16="http://schemas.microsoft.com/office/drawing/2014/main" id="{7F256550-94DD-57C6-CAA3-ECFCAA623A02}"/>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4060717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67AD2-09AA-430C-BD1D-1B5105B8622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8" name="Title 7">
            <a:extLst>
              <a:ext uri="{FF2B5EF4-FFF2-40B4-BE49-F238E27FC236}">
                <a16:creationId xmlns:a16="http://schemas.microsoft.com/office/drawing/2014/main" id="{F554CB4E-0A05-4BFF-8978-6778E8019F63}"/>
              </a:ext>
            </a:extLst>
          </p:cNvPr>
          <p:cNvSpPr>
            <a:spLocks noGrp="1"/>
          </p:cNvSpPr>
          <p:nvPr>
            <p:ph type="title"/>
          </p:nvPr>
        </p:nvSpPr>
        <p:spPr>
          <a:xfrm>
            <a:off x="610832" y="416872"/>
            <a:ext cx="11092022" cy="961021"/>
          </a:xfrm>
        </p:spPr>
        <p:txBody>
          <a:bodyPr/>
          <a:lstStyle/>
          <a:p>
            <a:r>
              <a:rPr lang="en-US" dirty="0"/>
              <a:t>Pain Points</a:t>
            </a:r>
            <a:br>
              <a:rPr lang="en-US" dirty="0"/>
            </a:br>
            <a:r>
              <a:rPr lang="en-US" sz="2400" dirty="0"/>
              <a:t>Consolidated Application and Reporting System</a:t>
            </a:r>
          </a:p>
        </p:txBody>
      </p:sp>
      <p:pic>
        <p:nvPicPr>
          <p:cNvPr id="5" name="Picture 4">
            <a:extLst>
              <a:ext uri="{FF2B5EF4-FFF2-40B4-BE49-F238E27FC236}">
                <a16:creationId xmlns:a16="http://schemas.microsoft.com/office/drawing/2014/main" id="{74CA15C9-A934-8FDE-F9CF-F15442C90EFC}"/>
              </a:ext>
            </a:extLst>
          </p:cNvPr>
          <p:cNvPicPr>
            <a:picLocks noChangeAspect="1"/>
          </p:cNvPicPr>
          <p:nvPr/>
        </p:nvPicPr>
        <p:blipFill>
          <a:blip r:embed="rId3"/>
          <a:stretch>
            <a:fillRect/>
          </a:stretch>
        </p:blipFill>
        <p:spPr>
          <a:xfrm>
            <a:off x="5226667" y="1377893"/>
            <a:ext cx="5686054" cy="477347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5E7EF4D-DF29-0CB1-63B1-CF0232EDF29F}"/>
              </a:ext>
            </a:extLst>
          </p:cNvPr>
          <p:cNvSpPr txBox="1"/>
          <p:nvPr/>
        </p:nvSpPr>
        <p:spPr>
          <a:xfrm>
            <a:off x="702202" y="1843950"/>
            <a:ext cx="3734332" cy="4093428"/>
          </a:xfrm>
          <a:prstGeom prst="rect">
            <a:avLst/>
          </a:prstGeom>
          <a:noFill/>
        </p:spPr>
        <p:txBody>
          <a:bodyPr wrap="square">
            <a:spAutoFit/>
          </a:bodyPr>
          <a:lstStyle/>
          <a:p>
            <a:r>
              <a:rPr lang="en-US" sz="2000" dirty="0"/>
              <a:t>A local education agency (LEA) that receives Title I, Part A funds operates one of two programs: </a:t>
            </a:r>
          </a:p>
          <a:p>
            <a:pPr>
              <a:buFont typeface="Arial" panose="020B0604020202020204" pitchFamily="34" charset="0"/>
              <a:buChar char="•"/>
            </a:pPr>
            <a:r>
              <a:rPr lang="en-US" sz="2000" dirty="0"/>
              <a:t>Targeted assistance school (TAS) program,</a:t>
            </a:r>
          </a:p>
          <a:p>
            <a:pPr lvl="1">
              <a:buFont typeface="Arial" panose="020B0604020202020204" pitchFamily="34" charset="0"/>
              <a:buChar char="•"/>
            </a:pPr>
            <a:r>
              <a:rPr lang="en-US" sz="2000" dirty="0"/>
              <a:t>Must identify and submit student program records</a:t>
            </a:r>
          </a:p>
          <a:p>
            <a:r>
              <a:rPr lang="en-US" sz="2000" dirty="0"/>
              <a:t> or</a:t>
            </a:r>
          </a:p>
          <a:p>
            <a:pPr>
              <a:buFont typeface="Arial" panose="020B0604020202020204" pitchFamily="34" charset="0"/>
              <a:buChar char="•"/>
            </a:pPr>
            <a:r>
              <a:rPr lang="en-US" sz="2000" dirty="0"/>
              <a:t>Schoolwide program (SWP)</a:t>
            </a:r>
          </a:p>
          <a:p>
            <a:pPr lvl="1">
              <a:buFont typeface="Arial" panose="020B0604020202020204" pitchFamily="34" charset="0"/>
              <a:buChar char="•"/>
            </a:pPr>
            <a:r>
              <a:rPr lang="en-US" sz="2000" dirty="0"/>
              <a:t>Not required to identify individual students or submit records</a:t>
            </a:r>
          </a:p>
        </p:txBody>
      </p:sp>
      <p:sp>
        <p:nvSpPr>
          <p:cNvPr id="9" name="TextBox 8">
            <a:extLst>
              <a:ext uri="{FF2B5EF4-FFF2-40B4-BE49-F238E27FC236}">
                <a16:creationId xmlns:a16="http://schemas.microsoft.com/office/drawing/2014/main" id="{7D04A472-F41C-30FA-84F1-F40F360C2046}"/>
              </a:ext>
            </a:extLst>
          </p:cNvPr>
          <p:cNvSpPr txBox="1"/>
          <p:nvPr/>
        </p:nvSpPr>
        <p:spPr>
          <a:xfrm>
            <a:off x="9121349" y="4273208"/>
            <a:ext cx="2581505" cy="1323439"/>
          </a:xfrm>
          <a:prstGeom prst="rect">
            <a:avLst/>
          </a:prstGeom>
          <a:solidFill>
            <a:schemeClr val="accent3">
              <a:lumMod val="60000"/>
              <a:lumOff val="40000"/>
            </a:schemeClr>
          </a:solidFill>
        </p:spPr>
        <p:txBody>
          <a:bodyPr wrap="square" rtlCol="0">
            <a:spAutoFit/>
          </a:bodyPr>
          <a:lstStyle/>
          <a:p>
            <a:pPr algn="ctr"/>
            <a:r>
              <a:rPr lang="en-US" sz="1600" dirty="0">
                <a:solidFill>
                  <a:schemeClr val="bg1"/>
                </a:solidFill>
              </a:rPr>
              <a:t>To be identified in CALPADS, schools operating schoolwide programs must be CERTIFIED in CARS</a:t>
            </a:r>
          </a:p>
        </p:txBody>
      </p:sp>
      <p:sp>
        <p:nvSpPr>
          <p:cNvPr id="3" name="Footer Placeholder 2">
            <a:extLst>
              <a:ext uri="{FF2B5EF4-FFF2-40B4-BE49-F238E27FC236}">
                <a16:creationId xmlns:a16="http://schemas.microsoft.com/office/drawing/2014/main" id="{6EA39B34-61D8-B855-9C99-1789D4E07A61}"/>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086862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503D06-760C-0065-D2FE-3AB6B00D2F41}"/>
              </a:ext>
            </a:extLst>
          </p:cNvPr>
          <p:cNvSpPr>
            <a:spLocks noGrp="1"/>
          </p:cNvSpPr>
          <p:nvPr>
            <p:ph type="title"/>
          </p:nvPr>
        </p:nvSpPr>
        <p:spPr/>
        <p:txBody>
          <a:bodyPr/>
          <a:lstStyle/>
          <a:p>
            <a:r>
              <a:rPr lang="en-US" dirty="0"/>
              <a:t>Early Program Counts</a:t>
            </a:r>
          </a:p>
        </p:txBody>
      </p:sp>
      <p:sp>
        <p:nvSpPr>
          <p:cNvPr id="7" name="Content Placeholder 6">
            <a:extLst>
              <a:ext uri="{FF2B5EF4-FFF2-40B4-BE49-F238E27FC236}">
                <a16:creationId xmlns:a16="http://schemas.microsoft.com/office/drawing/2014/main" id="{D90F4201-7809-9524-31BB-D35D78FD289B}"/>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E7591B05-C50B-FE4C-42D4-36703C96C416}"/>
              </a:ext>
            </a:extLst>
          </p:cNvPr>
          <p:cNvSpPr>
            <a:spLocks noGrp="1"/>
          </p:cNvSpPr>
          <p:nvPr>
            <p:ph type="sldNum" sz="quarter" idx="11"/>
          </p:nvPr>
        </p:nvSpPr>
        <p:spPr/>
        <p:txBody>
          <a:bodyPr/>
          <a:lstStyle/>
          <a:p>
            <a:fld id="{4B73C415-D670-4716-A5EC-CC4D52CA2BAC}" type="slidenum">
              <a:rPr lang="en-US" noProof="0" smtClean="0"/>
              <a:pPr/>
              <a:t>22</a:t>
            </a:fld>
            <a:endParaRPr lang="en-US" noProof="0" dirty="0"/>
          </a:p>
        </p:txBody>
      </p:sp>
      <p:pic>
        <p:nvPicPr>
          <p:cNvPr id="5" name="Picture 4">
            <a:extLst>
              <a:ext uri="{FF2B5EF4-FFF2-40B4-BE49-F238E27FC236}">
                <a16:creationId xmlns:a16="http://schemas.microsoft.com/office/drawing/2014/main" id="{075794E4-3735-ABC2-FE67-7989E119256B}"/>
              </a:ext>
            </a:extLst>
          </p:cNvPr>
          <p:cNvPicPr>
            <a:picLocks noChangeAspect="1"/>
          </p:cNvPicPr>
          <p:nvPr/>
        </p:nvPicPr>
        <p:blipFill>
          <a:blip r:embed="rId3"/>
          <a:stretch>
            <a:fillRect/>
          </a:stretch>
        </p:blipFill>
        <p:spPr>
          <a:xfrm>
            <a:off x="1740144" y="1246108"/>
            <a:ext cx="9040151" cy="4739277"/>
          </a:xfrm>
          <a:prstGeom prst="rect">
            <a:avLst/>
          </a:prstGeom>
          <a:ln>
            <a:noFill/>
          </a:ln>
          <a:effectLst>
            <a:outerShdw blurRad="292100" dist="139700" dir="2700000" algn="tl" rotWithShape="0">
              <a:srgbClr val="333333">
                <a:alpha val="65000"/>
              </a:srgbClr>
            </a:outerShdw>
          </a:effectLst>
        </p:spPr>
      </p:pic>
      <p:sp>
        <p:nvSpPr>
          <p:cNvPr id="2" name="Footer Placeholder 2">
            <a:extLst>
              <a:ext uri="{FF2B5EF4-FFF2-40B4-BE49-F238E27FC236}">
                <a16:creationId xmlns:a16="http://schemas.microsoft.com/office/drawing/2014/main" id="{BC2149BF-7A8A-0DBA-14BF-6DD27E395421}"/>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197030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descr="report 5.1 drill to reports 5.2 and 5.3">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359378290"/>
              </p:ext>
            </p:extLst>
          </p:nvPr>
        </p:nvGraphicFramePr>
        <p:xfrm>
          <a:off x="2757884" y="2815253"/>
          <a:ext cx="2845675" cy="1441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a:extLst>
              <a:ext uri="{FF2B5EF4-FFF2-40B4-BE49-F238E27FC236}">
                <a16:creationId xmlns:a16="http://schemas.microsoft.com/office/drawing/2014/main" id="{A1183759-35D5-422F-BE0E-B456ECF8DC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3490233"/>
              </p:ext>
            </p:extLst>
          </p:nvPr>
        </p:nvGraphicFramePr>
        <p:xfrm>
          <a:off x="7037128" y="1925671"/>
          <a:ext cx="3413158" cy="14412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578186" y="540959"/>
            <a:ext cx="3871894" cy="1757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i="0" u="none" strike="noStrike" kern="1200" cap="none" spc="0" normalizeH="0" baseline="0" noProof="0">
                <a:ln>
                  <a:noFill/>
                </a:ln>
                <a:solidFill>
                  <a:srgbClr val="161569"/>
                </a:solidFill>
                <a:effectLst/>
                <a:uLnTx/>
                <a:uFillTx/>
                <a:latin typeface="+mj-lt"/>
                <a:ea typeface="+mn-ea"/>
                <a:cs typeface="Arial" charset="0"/>
              </a:rPr>
              <a:t>EOY 2 Reports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100" i="0" u="none" strike="noStrike" kern="1200" cap="none" spc="0" normalizeH="0" baseline="0" noProof="0">
                <a:ln>
                  <a:noFill/>
                </a:ln>
                <a:solidFill>
                  <a:srgbClr val="161569"/>
                </a:solidFill>
                <a:effectLst/>
                <a:uLnTx/>
                <a:uFillTx/>
                <a:latin typeface="+mj-lt"/>
                <a:ea typeface="+mn-ea"/>
                <a:cs typeface="Arial" charset="0"/>
              </a:rPr>
              <a:t>Program Participation</a:t>
            </a:r>
          </a:p>
        </p:txBody>
      </p:sp>
      <p:graphicFrame>
        <p:nvGraphicFramePr>
          <p:cNvPr id="8" name="Diagram 7">
            <a:extLst>
              <a:ext uri="{FF2B5EF4-FFF2-40B4-BE49-F238E27FC236}">
                <a16:creationId xmlns:a16="http://schemas.microsoft.com/office/drawing/2014/main" id="{88BDA9A2-5E9A-6E4E-17F3-0C4F75C2394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4456837"/>
              </p:ext>
            </p:extLst>
          </p:nvPr>
        </p:nvGraphicFramePr>
        <p:xfrm>
          <a:off x="7037129" y="3726866"/>
          <a:ext cx="3227018" cy="1558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9" name="Group 8">
            <a:extLst>
              <a:ext uri="{FF2B5EF4-FFF2-40B4-BE49-F238E27FC236}">
                <a16:creationId xmlns:a16="http://schemas.microsoft.com/office/drawing/2014/main" id="{1C36F042-4E07-F8F9-252C-3DE12E0727CB}"/>
              </a:ext>
              <a:ext uri="{C183D7F6-B498-43B3-948B-1728B52AA6E4}">
                <adec:decorative xmlns:adec="http://schemas.microsoft.com/office/drawing/2017/decorative" val="1"/>
              </a:ext>
            </a:extLst>
          </p:cNvPr>
          <p:cNvGrpSpPr/>
          <p:nvPr/>
        </p:nvGrpSpPr>
        <p:grpSpPr>
          <a:xfrm rot="1926181">
            <a:off x="5729114" y="3481686"/>
            <a:ext cx="1091541" cy="440904"/>
            <a:chOff x="2039882" y="-48682"/>
            <a:chExt cx="570252" cy="440904"/>
          </a:xfrm>
          <a:solidFill>
            <a:schemeClr val="accent1">
              <a:lumMod val="40000"/>
              <a:lumOff val="60000"/>
            </a:schemeClr>
          </a:solidFill>
        </p:grpSpPr>
        <p:sp>
          <p:nvSpPr>
            <p:cNvPr id="10" name="Arrow: Right 9">
              <a:extLst>
                <a:ext uri="{FF2B5EF4-FFF2-40B4-BE49-F238E27FC236}">
                  <a16:creationId xmlns:a16="http://schemas.microsoft.com/office/drawing/2014/main" id="{6442A8B7-403A-B95C-0E62-76CBA3798CA7}"/>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dirty="0"/>
            </a:p>
          </p:txBody>
        </p:sp>
        <p:sp>
          <p:nvSpPr>
            <p:cNvPr id="11" name="Arrow: Right 4">
              <a:extLst>
                <a:ext uri="{FF2B5EF4-FFF2-40B4-BE49-F238E27FC236}">
                  <a16:creationId xmlns:a16="http://schemas.microsoft.com/office/drawing/2014/main" id="{75B1FEF3-9C68-AEFA-B2B7-BC016842BDA5}"/>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pSp>
        <p:nvGrpSpPr>
          <p:cNvPr id="2" name="Group 1">
            <a:extLst>
              <a:ext uri="{FF2B5EF4-FFF2-40B4-BE49-F238E27FC236}">
                <a16:creationId xmlns:a16="http://schemas.microsoft.com/office/drawing/2014/main" id="{5EA869F4-209C-1F0E-562C-546733E17C43}"/>
              </a:ext>
              <a:ext uri="{C183D7F6-B498-43B3-948B-1728B52AA6E4}">
                <adec:decorative xmlns:adec="http://schemas.microsoft.com/office/drawing/2017/decorative" val="1"/>
              </a:ext>
            </a:extLst>
          </p:cNvPr>
          <p:cNvGrpSpPr/>
          <p:nvPr/>
        </p:nvGrpSpPr>
        <p:grpSpPr>
          <a:xfrm rot="19804054">
            <a:off x="5727211" y="2721698"/>
            <a:ext cx="1095346" cy="440904"/>
            <a:chOff x="2039882" y="-48682"/>
            <a:chExt cx="570252" cy="440904"/>
          </a:xfrm>
          <a:solidFill>
            <a:schemeClr val="accent1">
              <a:lumMod val="40000"/>
              <a:lumOff val="60000"/>
            </a:schemeClr>
          </a:solidFill>
        </p:grpSpPr>
        <p:sp>
          <p:nvSpPr>
            <p:cNvPr id="3" name="Arrow: Right 2">
              <a:extLst>
                <a:ext uri="{FF2B5EF4-FFF2-40B4-BE49-F238E27FC236}">
                  <a16:creationId xmlns:a16="http://schemas.microsoft.com/office/drawing/2014/main" id="{D2633D4A-E387-8847-3F78-B1CA42B8D93A}"/>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4" name="Arrow: Right 4">
              <a:extLst>
                <a:ext uri="{FF2B5EF4-FFF2-40B4-BE49-F238E27FC236}">
                  <a16:creationId xmlns:a16="http://schemas.microsoft.com/office/drawing/2014/main" id="{E2915665-CB2E-26A9-D92F-971E56727C56}"/>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pSp>
        <p:nvGrpSpPr>
          <p:cNvPr id="6" name="Group 5">
            <a:extLst>
              <a:ext uri="{FF2B5EF4-FFF2-40B4-BE49-F238E27FC236}">
                <a16:creationId xmlns:a16="http://schemas.microsoft.com/office/drawing/2014/main" id="{5775D8AB-4C7A-EDEB-B47C-384E2876E729}"/>
              </a:ext>
            </a:extLst>
          </p:cNvPr>
          <p:cNvGrpSpPr/>
          <p:nvPr/>
        </p:nvGrpSpPr>
        <p:grpSpPr>
          <a:xfrm>
            <a:off x="880991" y="2108918"/>
            <a:ext cx="1074720" cy="2349720"/>
            <a:chOff x="191932" y="3710445"/>
            <a:chExt cx="1074720" cy="2349720"/>
          </a:xfrm>
        </p:grpSpPr>
        <p:sp>
          <p:nvSpPr>
            <p:cNvPr id="7" name="Rectangle: Rounded Corners 6">
              <a:extLst>
                <a:ext uri="{FF2B5EF4-FFF2-40B4-BE49-F238E27FC236}">
                  <a16:creationId xmlns:a16="http://schemas.microsoft.com/office/drawing/2014/main" id="{40C96AB9-7A03-5922-7F9E-4F1BF313AF1B}"/>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2" name="AutoShape 2">
              <a:extLst>
                <a:ext uri="{FF2B5EF4-FFF2-40B4-BE49-F238E27FC236}">
                  <a16:creationId xmlns:a16="http://schemas.microsoft.com/office/drawing/2014/main" id="{A8317F09-A4E7-A8EC-105B-44FC21CC412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32E225C8-AB21-81BF-A315-530E47D7E8A1}"/>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
        <p:nvSpPr>
          <p:cNvPr id="14" name="Isosceles Triangle 13">
            <a:extLst>
              <a:ext uri="{FF2B5EF4-FFF2-40B4-BE49-F238E27FC236}">
                <a16:creationId xmlns:a16="http://schemas.microsoft.com/office/drawing/2014/main" id="{77B74487-C933-9A35-2085-B588BB94B61F}"/>
              </a:ext>
            </a:extLst>
          </p:cNvPr>
          <p:cNvSpPr/>
          <p:nvPr/>
        </p:nvSpPr>
        <p:spPr>
          <a:xfrm rot="19817588">
            <a:off x="5628648" y="3069602"/>
            <a:ext cx="388501" cy="42126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7E4A68E-ED92-EE37-805A-3D3B5A670B38}"/>
              </a:ext>
            </a:extLst>
          </p:cNvPr>
          <p:cNvSpPr/>
          <p:nvPr/>
        </p:nvSpPr>
        <p:spPr>
          <a:xfrm rot="16200000">
            <a:off x="5863185" y="3150339"/>
            <a:ext cx="275951" cy="36399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2">
            <a:extLst>
              <a:ext uri="{FF2B5EF4-FFF2-40B4-BE49-F238E27FC236}">
                <a16:creationId xmlns:a16="http://schemas.microsoft.com/office/drawing/2014/main" id="{028D84F1-C70D-0DB4-7E91-93C72AB69C5D}"/>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063320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1E2461E-5BC0-4021-AD9F-409F3FCA7964}"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p:cNvSpPr>
            <a:spLocks noGrp="1"/>
          </p:cNvSpPr>
          <p:nvPr>
            <p:ph type="title" idx="4294967295"/>
          </p:nvPr>
        </p:nvSpPr>
        <p:spPr>
          <a:xfrm>
            <a:off x="579917" y="423173"/>
            <a:ext cx="6172200" cy="685800"/>
          </a:xfrm>
        </p:spPr>
        <p:txBody>
          <a:bodyPr anchor="ctr">
            <a:normAutofit/>
          </a:bodyPr>
          <a:lstStyle/>
          <a:p>
            <a:r>
              <a:rPr lang="en-US" dirty="0"/>
              <a:t>EOY 2 Training</a:t>
            </a:r>
          </a:p>
        </p:txBody>
      </p:sp>
      <p:sp>
        <p:nvSpPr>
          <p:cNvPr id="4" name="TextBox 3">
            <a:extLst>
              <a:ext uri="{FF2B5EF4-FFF2-40B4-BE49-F238E27FC236}">
                <a16:creationId xmlns:a16="http://schemas.microsoft.com/office/drawing/2014/main" id="{B6EF9555-ED3D-3DC6-16B1-B0089AE628A3}"/>
              </a:ext>
            </a:extLst>
          </p:cNvPr>
          <p:cNvSpPr txBox="1"/>
          <p:nvPr/>
        </p:nvSpPr>
        <p:spPr>
          <a:xfrm>
            <a:off x="685800" y="1865692"/>
            <a:ext cx="5218200" cy="1231106"/>
          </a:xfrm>
          <a:prstGeom prst="rect">
            <a:avLst/>
          </a:prstGeom>
          <a:noFill/>
        </p:spPr>
        <p:txBody>
          <a:bodyPr wrap="square" rtlCol="0">
            <a:spAutoFit/>
          </a:bodyPr>
          <a:lstStyle/>
          <a:p>
            <a:r>
              <a:rPr lang="en-US" sz="2000" dirty="0"/>
              <a:t>CALPADS User Manual</a:t>
            </a:r>
          </a:p>
          <a:p>
            <a:pPr marL="285750" indent="-285750">
              <a:buFont typeface="Arial" panose="020B0604020202020204" pitchFamily="34" charset="0"/>
              <a:buChar char="•"/>
            </a:pPr>
            <a:r>
              <a:rPr lang="en-US" dirty="0">
                <a:hlinkClick r:id="rId3"/>
              </a:rPr>
              <a:t>EOY Road Map</a:t>
            </a:r>
            <a:endParaRPr lang="en-US" dirty="0"/>
          </a:p>
          <a:p>
            <a:pPr marL="285750" indent="-285750">
              <a:buFont typeface="Arial" panose="020B0604020202020204" pitchFamily="34" charset="0"/>
              <a:buChar char="•"/>
            </a:pPr>
            <a:r>
              <a:rPr lang="en-US" dirty="0">
                <a:hlinkClick r:id="rId4"/>
              </a:rPr>
              <a:t>Student Programs</a:t>
            </a:r>
            <a:endParaRPr lang="en-US" dirty="0"/>
          </a:p>
          <a:p>
            <a:endParaRPr lang="en-US" dirty="0"/>
          </a:p>
        </p:txBody>
      </p:sp>
      <p:sp>
        <p:nvSpPr>
          <p:cNvPr id="17" name="TextBox 16">
            <a:extLst>
              <a:ext uri="{FF2B5EF4-FFF2-40B4-BE49-F238E27FC236}">
                <a16:creationId xmlns:a16="http://schemas.microsoft.com/office/drawing/2014/main" id="{DB5D9F44-B24E-A6FE-E970-916120BEA74B}"/>
              </a:ext>
            </a:extLst>
          </p:cNvPr>
          <p:cNvSpPr txBox="1"/>
          <p:nvPr/>
        </p:nvSpPr>
        <p:spPr>
          <a:xfrm>
            <a:off x="579917" y="3607696"/>
            <a:ext cx="4704777" cy="2246769"/>
          </a:xfrm>
          <a:prstGeom prst="rect">
            <a:avLst/>
          </a:prstGeom>
          <a:noFill/>
        </p:spPr>
        <p:txBody>
          <a:bodyPr wrap="square" rtlCol="0">
            <a:spAutoFit/>
          </a:bodyPr>
          <a:lstStyle/>
          <a:p>
            <a:r>
              <a:rPr lang="en-US" sz="2000" dirty="0"/>
              <a:t>CSIS YouTube Training Channel</a:t>
            </a:r>
          </a:p>
          <a:p>
            <a:pPr marL="342900" indent="-342900">
              <a:buFont typeface="Arial" panose="020B0604020202020204" pitchFamily="34" charset="0"/>
              <a:buChar char="•"/>
            </a:pPr>
            <a:r>
              <a:rPr lang="en-US" sz="2000" b="0" i="0" dirty="0">
                <a:effectLst/>
                <a:latin typeface="Roboto" panose="02000000000000000000" pitchFamily="2" charset="0"/>
                <a:hlinkClick r:id="rId5"/>
              </a:rPr>
              <a:t>End of Year (EOY) Reporting &amp; Certification Trainings</a:t>
            </a:r>
            <a:endParaRPr lang="en-US" sz="2000" b="0" i="0" dirty="0">
              <a:effectLst/>
              <a:latin typeface="Roboto" panose="02000000000000000000" pitchFamily="2" charset="0"/>
            </a:endParaRPr>
          </a:p>
          <a:p>
            <a:pPr marL="342900" indent="-342900">
              <a:buFont typeface="Arial" panose="020B0604020202020204" pitchFamily="34" charset="0"/>
              <a:buChar char="•"/>
            </a:pPr>
            <a:r>
              <a:rPr lang="en-US" sz="2000" dirty="0">
                <a:hlinkClick r:id="rId6"/>
              </a:rPr>
              <a:t>Student Program (SPRG) Data Population</a:t>
            </a:r>
            <a:endParaRPr lang="en-US" sz="2000" dirty="0"/>
          </a:p>
          <a:p>
            <a:pPr marL="342900" indent="-342900">
              <a:buFont typeface="Arial" panose="020B0604020202020204" pitchFamily="34" charset="0"/>
              <a:buChar char="•"/>
            </a:pPr>
            <a:endParaRPr lang="en-US" sz="2000" dirty="0"/>
          </a:p>
          <a:p>
            <a:endParaRPr lang="en-US" sz="2000" dirty="0"/>
          </a:p>
        </p:txBody>
      </p:sp>
      <p:sp>
        <p:nvSpPr>
          <p:cNvPr id="3" name="TextBox 2">
            <a:extLst>
              <a:ext uri="{FF2B5EF4-FFF2-40B4-BE49-F238E27FC236}">
                <a16:creationId xmlns:a16="http://schemas.microsoft.com/office/drawing/2014/main" id="{A9FF5266-CD3F-353C-6CE9-0C092266B404}"/>
              </a:ext>
            </a:extLst>
          </p:cNvPr>
          <p:cNvSpPr txBox="1"/>
          <p:nvPr/>
        </p:nvSpPr>
        <p:spPr>
          <a:xfrm>
            <a:off x="5904000" y="1865692"/>
            <a:ext cx="5218200" cy="1508105"/>
          </a:xfrm>
          <a:prstGeom prst="rect">
            <a:avLst/>
          </a:prstGeom>
          <a:noFill/>
        </p:spPr>
        <p:txBody>
          <a:bodyPr wrap="square" rtlCol="0">
            <a:spAutoFit/>
          </a:bodyPr>
          <a:lstStyle/>
          <a:p>
            <a:r>
              <a:rPr lang="en-US" sz="2000" dirty="0"/>
              <a:t>Other Information</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7"/>
              </a:rPr>
              <a:t>CALPADS Update Flash #228</a:t>
            </a:r>
            <a:r>
              <a:rPr lang="en-US" b="0" i="0" u="sng" dirty="0">
                <a:solidFill>
                  <a:srgbClr val="CC9933"/>
                </a:solidFill>
                <a:effectLst/>
                <a:latin typeface="Helvetica Neue"/>
              </a:rPr>
              <a:t> </a:t>
            </a:r>
            <a:r>
              <a:rPr lang="en-US" b="0" i="0" dirty="0">
                <a:effectLst/>
                <a:latin typeface="Helvetica Neue"/>
              </a:rPr>
              <a:t>(TK)</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8"/>
              </a:rPr>
              <a:t>CALPADS Data Guide v11.0</a:t>
            </a:r>
            <a:endParaRPr lang="en-US" u="sng" dirty="0">
              <a:solidFill>
                <a:srgbClr val="CC9933"/>
              </a:solidFill>
              <a:latin typeface="Helvetica Neue"/>
            </a:endParaRPr>
          </a:p>
          <a:p>
            <a:pPr marL="742950" lvl="1" indent="-285750">
              <a:buClr>
                <a:schemeClr val="tx1"/>
              </a:buClr>
              <a:buFont typeface="Arial" panose="020B0604020202020204" pitchFamily="34" charset="0"/>
              <a:buChar char="•"/>
            </a:pPr>
            <a:r>
              <a:rPr lang="en-US" b="0" i="0" dirty="0">
                <a:effectLst/>
                <a:latin typeface="Helvetica Neue"/>
              </a:rPr>
              <a:t>Section 2.1.3 Student program</a:t>
            </a:r>
          </a:p>
          <a:p>
            <a:pPr marL="285750" indent="-285750">
              <a:buClr>
                <a:schemeClr val="tx1"/>
              </a:buClr>
              <a:buFont typeface="Arial" panose="020B0604020202020204" pitchFamily="34" charset="0"/>
              <a:buChar char="•"/>
            </a:pPr>
            <a:endParaRPr lang="en-US" dirty="0"/>
          </a:p>
        </p:txBody>
      </p:sp>
      <p:sp>
        <p:nvSpPr>
          <p:cNvPr id="7" name="Footer Placeholder 2">
            <a:extLst>
              <a:ext uri="{FF2B5EF4-FFF2-40B4-BE49-F238E27FC236}">
                <a16:creationId xmlns:a16="http://schemas.microsoft.com/office/drawing/2014/main" id="{3770B9C9-58C2-8D61-07A7-B7C5DE0C83AE}"/>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1880736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28098"/>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3</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4841767" cy="1219200"/>
          </a:xfrm>
        </p:spPr>
        <p:txBody>
          <a:bodyPr/>
          <a:lstStyle/>
          <a:p>
            <a:r>
              <a:rPr lang="en-US" dirty="0"/>
              <a:t>Behavioral Incidents, Absenteeism, Cumulative Enrollment preparation</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Footer Placeholder 2">
            <a:extLst>
              <a:ext uri="{FF2B5EF4-FFF2-40B4-BE49-F238E27FC236}">
                <a16:creationId xmlns:a16="http://schemas.microsoft.com/office/drawing/2014/main" id="{BCAF3E3C-3648-31A5-8F87-36EA75316489}"/>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6187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84481" y="429565"/>
            <a:ext cx="10515600" cy="660400"/>
          </a:xfrm>
        </p:spPr>
        <p:txBody>
          <a:bodyPr>
            <a:normAutofit/>
          </a:bodyPr>
          <a:lstStyle/>
          <a:p>
            <a:r>
              <a:rPr lang="en-US" sz="3600" dirty="0"/>
              <a:t>EOY 3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Lst>
          </p:cNvPr>
          <p:cNvGraphicFramePr/>
          <p:nvPr>
            <p:extLst>
              <p:ext uri="{D42A27DB-BD31-4B8C-83A1-F6EECF244321}">
                <p14:modId xmlns:p14="http://schemas.microsoft.com/office/powerpoint/2010/main" val="427499718"/>
              </p:ext>
            </p:extLst>
          </p:nvPr>
        </p:nvGraphicFramePr>
        <p:xfrm>
          <a:off x="491919" y="1501817"/>
          <a:ext cx="6844546" cy="4467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046547" y="1501817"/>
            <a:ext cx="3575407" cy="461665"/>
          </a:xfrm>
          <a:prstGeom prst="rect">
            <a:avLst/>
          </a:prstGeom>
          <a:noFill/>
        </p:spPr>
        <p:txBody>
          <a:bodyPr wrap="square" rtlCol="0">
            <a:spAutoFit/>
          </a:bodyPr>
          <a:lstStyle/>
          <a:p>
            <a:r>
              <a:rPr lang="en-US" sz="2400" b="1" dirty="0"/>
              <a:t>Data Submitted</a:t>
            </a:r>
          </a:p>
        </p:txBody>
      </p:sp>
      <p:graphicFrame>
        <p:nvGraphicFramePr>
          <p:cNvPr id="4" name="Diagram 3">
            <a:extLst>
              <a:ext uri="{FF2B5EF4-FFF2-40B4-BE49-F238E27FC236}">
                <a16:creationId xmlns:a16="http://schemas.microsoft.com/office/drawing/2014/main" id="{C71F4115-F97A-02BE-5F39-FC7E38CCA8C9}"/>
              </a:ext>
            </a:extLst>
          </p:cNvPr>
          <p:cNvGraphicFramePr/>
          <p:nvPr>
            <p:extLst>
              <p:ext uri="{D42A27DB-BD31-4B8C-83A1-F6EECF244321}">
                <p14:modId xmlns:p14="http://schemas.microsoft.com/office/powerpoint/2010/main" val="2178785450"/>
              </p:ext>
            </p:extLst>
          </p:nvPr>
        </p:nvGraphicFramePr>
        <p:xfrm>
          <a:off x="7785461" y="3406985"/>
          <a:ext cx="3986539" cy="27822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3C14124C-B84C-C6F8-E204-3856E5CBF85D}"/>
              </a:ext>
            </a:extLst>
          </p:cNvPr>
          <p:cNvGraphicFramePr/>
          <p:nvPr>
            <p:extLst>
              <p:ext uri="{D42A27DB-BD31-4B8C-83A1-F6EECF244321}">
                <p14:modId xmlns:p14="http://schemas.microsoft.com/office/powerpoint/2010/main" val="2546802252"/>
              </p:ext>
            </p:extLst>
          </p:nvPr>
        </p:nvGraphicFramePr>
        <p:xfrm>
          <a:off x="7785460" y="455465"/>
          <a:ext cx="3986539" cy="27822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Footer Placeholder 2">
            <a:extLst>
              <a:ext uri="{FF2B5EF4-FFF2-40B4-BE49-F238E27FC236}">
                <a16:creationId xmlns:a16="http://schemas.microsoft.com/office/drawing/2014/main" id="{15925E1A-0B5C-99A5-B14E-0B644423B82F}"/>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1487056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3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4270326124"/>
              </p:ext>
            </p:extLst>
          </p:nvPr>
        </p:nvGraphicFramePr>
        <p:xfrm>
          <a:off x="523040" y="1513557"/>
          <a:ext cx="11248960" cy="3830886"/>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167138">
                  <a:extLst>
                    <a:ext uri="{9D8B030D-6E8A-4147-A177-3AD203B41FA5}">
                      <a16:colId xmlns:a16="http://schemas.microsoft.com/office/drawing/2014/main" val="2664703339"/>
                    </a:ext>
                  </a:extLst>
                </a:gridCol>
                <a:gridCol w="3538214">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SENR</a:t>
                      </a:r>
                    </a:p>
                  </a:txBody>
                  <a:tcPr/>
                </a:tc>
                <a:tc>
                  <a:txBody>
                    <a:bodyPr/>
                    <a:lstStyle/>
                    <a:p>
                      <a:r>
                        <a:rPr lang="en-US" sz="1400" dirty="0"/>
                        <a:t>Ongoing</a:t>
                      </a:r>
                    </a:p>
                  </a:txBody>
                  <a:tcPr/>
                </a:tc>
                <a:tc>
                  <a:txBody>
                    <a:bodyPr/>
                    <a:lstStyle/>
                    <a:p>
                      <a:r>
                        <a:rPr lang="en-US" sz="1400" dirty="0"/>
                        <a:t>Enrollments records are used to determine cumulative enrollments and every student should be exited by the end of the AY</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Enrollment Start Date</a:t>
                      </a:r>
                    </a:p>
                    <a:p>
                      <a:endParaRPr lang="en-US" sz="1400" dirty="0"/>
                    </a:p>
                  </a:txBody>
                  <a:tcPr/>
                </a:tc>
                <a:extLst>
                  <a:ext uri="{0D108BD9-81ED-4DB2-BD59-A6C34878D82A}">
                    <a16:rowId xmlns:a16="http://schemas.microsoft.com/office/drawing/2014/main" val="1467497692"/>
                  </a:ext>
                </a:extLst>
              </a:tr>
              <a:tr h="712087">
                <a:tc>
                  <a:txBody>
                    <a:bodyPr/>
                    <a:lstStyle/>
                    <a:p>
                      <a:r>
                        <a:rPr lang="en-US" sz="1400" dirty="0"/>
                        <a:t>SELA</a:t>
                      </a:r>
                    </a:p>
                  </a:txBody>
                  <a:tcPr/>
                </a:tc>
                <a:tc>
                  <a:txBody>
                    <a:bodyPr/>
                    <a:lstStyle/>
                    <a:p>
                      <a:r>
                        <a:rPr lang="en-US" sz="1400" dirty="0"/>
                        <a:t>Ongoing</a:t>
                      </a:r>
                    </a:p>
                  </a:txBody>
                  <a:tcPr/>
                </a:tc>
                <a:tc>
                  <a:txBody>
                    <a:bodyPr/>
                    <a:lstStyle/>
                    <a:p>
                      <a:r>
                        <a:rPr lang="en-US" sz="1400" dirty="0"/>
                        <a:t>Reclassified EL students should have their status updated withing an enrollment period</a:t>
                      </a:r>
                    </a:p>
                  </a:txBody>
                  <a:tcPr/>
                </a:tc>
                <a:tc>
                  <a:txBody>
                    <a:bodyPr/>
                    <a:lstStyle/>
                    <a:p>
                      <a:r>
                        <a:rPr lang="en-US" sz="1400" dirty="0"/>
                        <a:t>Transaction</a:t>
                      </a:r>
                    </a:p>
                  </a:txBody>
                  <a:tcPr/>
                </a:tc>
                <a:tc>
                  <a:txBody>
                    <a:bodyPr/>
                    <a:lstStyle/>
                    <a:p>
                      <a:r>
                        <a:rPr lang="en-US" sz="1400" dirty="0"/>
                        <a:t>Effective Start Date</a:t>
                      </a:r>
                    </a:p>
                    <a:p>
                      <a:r>
                        <a:rPr lang="en-US" sz="1400" dirty="0"/>
                        <a:t>SSID</a:t>
                      </a:r>
                    </a:p>
                    <a:p>
                      <a:endParaRPr lang="en-US" sz="1400" dirty="0"/>
                    </a:p>
                  </a:txBody>
                  <a:tcPr/>
                </a:tc>
                <a:extLst>
                  <a:ext uri="{0D108BD9-81ED-4DB2-BD59-A6C34878D82A}">
                    <a16:rowId xmlns:a16="http://schemas.microsoft.com/office/drawing/2014/main" val="883184704"/>
                  </a:ext>
                </a:extLst>
              </a:tr>
              <a:tr h="0">
                <a:tc>
                  <a:txBody>
                    <a:bodyPr/>
                    <a:lstStyle/>
                    <a:p>
                      <a:r>
                        <a:rPr lang="en-US" sz="1400" dirty="0"/>
                        <a:t>SPRG</a:t>
                      </a:r>
                    </a:p>
                  </a:txBody>
                  <a:tcPr/>
                </a:tc>
                <a:tc>
                  <a:txBody>
                    <a:bodyPr/>
                    <a:lstStyle/>
                    <a:p>
                      <a:r>
                        <a:rPr lang="en-US" sz="1400" dirty="0"/>
                        <a:t>Ongoing</a:t>
                      </a:r>
                    </a:p>
                  </a:txBody>
                  <a:tcPr/>
                </a:tc>
                <a:tc>
                  <a:txBody>
                    <a:bodyPr/>
                    <a:lstStyle/>
                    <a:p>
                      <a:r>
                        <a:rPr lang="en-US" sz="1400" dirty="0"/>
                        <a:t>Homeless student data should be verified annually and updated when the student is rehoused</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Education Program Code</a:t>
                      </a:r>
                    </a:p>
                    <a:p>
                      <a:r>
                        <a:rPr lang="en-US" sz="1400" dirty="0"/>
                        <a:t>Education Program Membership Start Date</a:t>
                      </a:r>
                    </a:p>
                    <a:p>
                      <a:r>
                        <a:rPr lang="en-US" sz="1400" dirty="0"/>
                        <a:t>Education Service Academic Year</a:t>
                      </a:r>
                    </a:p>
                    <a:p>
                      <a:r>
                        <a:rPr lang="en-US" sz="1400" dirty="0"/>
                        <a:t>Education Service Code</a:t>
                      </a:r>
                    </a:p>
                    <a:p>
                      <a:endParaRPr lang="en-US" sz="1400" dirty="0"/>
                    </a:p>
                  </a:txBody>
                  <a:tcPr/>
                </a:tc>
                <a:extLst>
                  <a:ext uri="{0D108BD9-81ED-4DB2-BD59-A6C34878D82A}">
                    <a16:rowId xmlns:a16="http://schemas.microsoft.com/office/drawing/2014/main" val="175164722"/>
                  </a:ext>
                </a:extLst>
              </a:tr>
            </a:tbl>
          </a:graphicData>
        </a:graphic>
      </p:graphicFrame>
      <p:sp>
        <p:nvSpPr>
          <p:cNvPr id="3" name="Footer Placeholder 2">
            <a:extLst>
              <a:ext uri="{FF2B5EF4-FFF2-40B4-BE49-F238E27FC236}">
                <a16:creationId xmlns:a16="http://schemas.microsoft.com/office/drawing/2014/main" id="{9223C9A8-D7C3-3755-F98B-655D41A57031}"/>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759137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523040" y="362949"/>
            <a:ext cx="10515600" cy="660400"/>
          </a:xfrm>
        </p:spPr>
        <p:txBody>
          <a:bodyPr>
            <a:normAutofit/>
          </a:bodyPr>
          <a:lstStyle/>
          <a:p>
            <a:r>
              <a:rPr lang="en-US" sz="3600" dirty="0"/>
              <a:t>EOY  3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2791194039"/>
              </p:ext>
            </p:extLst>
          </p:nvPr>
        </p:nvGraphicFramePr>
        <p:xfrm>
          <a:off x="523040" y="1366417"/>
          <a:ext cx="11248960" cy="4780337"/>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167138">
                  <a:extLst>
                    <a:ext uri="{9D8B030D-6E8A-4147-A177-3AD203B41FA5}">
                      <a16:colId xmlns:a16="http://schemas.microsoft.com/office/drawing/2014/main" val="2664703339"/>
                    </a:ext>
                  </a:extLst>
                </a:gridCol>
                <a:gridCol w="3538214">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STAS</a:t>
                      </a:r>
                    </a:p>
                  </a:txBody>
                  <a:tcPr/>
                </a:tc>
                <a:tc>
                  <a:txBody>
                    <a:bodyPr/>
                    <a:lstStyle/>
                    <a:p>
                      <a:r>
                        <a:rPr lang="en-US" sz="1400" dirty="0"/>
                        <a:t>End of Year</a:t>
                      </a:r>
                    </a:p>
                  </a:txBody>
                  <a:tcPr/>
                </a:tc>
                <a:tc>
                  <a:txBody>
                    <a:bodyPr/>
                    <a:lstStyle/>
                    <a:p>
                      <a:r>
                        <a:rPr lang="en-US" sz="1400" dirty="0"/>
                        <a:t>Stas is calculated from attendance. Students may need exit dates to extract the data</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SSID</a:t>
                      </a:r>
                    </a:p>
                    <a:p>
                      <a:endParaRPr lang="en-US" sz="1400" dirty="0"/>
                    </a:p>
                  </a:txBody>
                  <a:tcPr/>
                </a:tc>
                <a:extLst>
                  <a:ext uri="{0D108BD9-81ED-4DB2-BD59-A6C34878D82A}">
                    <a16:rowId xmlns:a16="http://schemas.microsoft.com/office/drawing/2014/main" val="1467497692"/>
                  </a:ext>
                </a:extLst>
              </a:tr>
              <a:tr h="712087">
                <a:tc>
                  <a:txBody>
                    <a:bodyPr/>
                    <a:lstStyle/>
                    <a:p>
                      <a:r>
                        <a:rPr lang="en-US" sz="1400" dirty="0"/>
                        <a:t>SINC</a:t>
                      </a:r>
                    </a:p>
                  </a:txBody>
                  <a:tcPr/>
                </a:tc>
                <a:tc>
                  <a:txBody>
                    <a:bodyPr/>
                    <a:lstStyle/>
                    <a:p>
                      <a:r>
                        <a:rPr lang="en-US" sz="1400" dirty="0"/>
                        <a:t>Now</a:t>
                      </a:r>
                    </a:p>
                  </a:txBody>
                  <a:tcPr/>
                </a:tc>
                <a:tc rowSpan="3">
                  <a:txBody>
                    <a:bodyPr/>
                    <a:lstStyle/>
                    <a:p>
                      <a:r>
                        <a:rPr lang="en-US" sz="1400" dirty="0"/>
                        <a:t>SINC, SIRS and SOFF must be posted in succession and completely, but there is benefit to submitting them prior to school ending to resolve the majority of errors that may arise. Files submission can be completed by school if schools have different end dates or by incident if Q allows for only new incidents to be extracted</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ID Local</a:t>
                      </a:r>
                    </a:p>
                    <a:p>
                      <a:endParaRPr lang="en-US" sz="1400" dirty="0"/>
                    </a:p>
                  </a:txBody>
                  <a:tcPr/>
                </a:tc>
                <a:extLst>
                  <a:ext uri="{0D108BD9-81ED-4DB2-BD59-A6C34878D82A}">
                    <a16:rowId xmlns:a16="http://schemas.microsoft.com/office/drawing/2014/main" val="883184704"/>
                  </a:ext>
                </a:extLst>
              </a:tr>
              <a:tr h="919779">
                <a:tc>
                  <a:txBody>
                    <a:bodyPr/>
                    <a:lstStyle/>
                    <a:p>
                      <a:r>
                        <a:rPr lang="en-US" sz="1400" dirty="0"/>
                        <a:t>SIRS</a:t>
                      </a:r>
                    </a:p>
                  </a:txBody>
                  <a:tcPr/>
                </a:tc>
                <a:tc>
                  <a:txBody>
                    <a:bodyPr/>
                    <a:lstStyle/>
                    <a:p>
                      <a:r>
                        <a:rPr lang="en-US" sz="1400" dirty="0"/>
                        <a:t>Now</a:t>
                      </a:r>
                    </a:p>
                  </a:txBody>
                  <a:tcPr/>
                </a:tc>
                <a:tc vMerge="1">
                  <a:txBody>
                    <a:bodyPr/>
                    <a:lstStyle/>
                    <a:p>
                      <a:endParaRPr lang="en-US" sz="1400" dirty="0"/>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Local ID</a:t>
                      </a:r>
                    </a:p>
                    <a:p>
                      <a:endParaRPr lang="en-US" sz="1400" dirty="0"/>
                    </a:p>
                  </a:txBody>
                  <a:tcPr/>
                </a:tc>
                <a:extLst>
                  <a:ext uri="{0D108BD9-81ED-4DB2-BD59-A6C34878D82A}">
                    <a16:rowId xmlns:a16="http://schemas.microsoft.com/office/drawing/2014/main" val="175164722"/>
                  </a:ext>
                </a:extLst>
              </a:tr>
              <a:tr h="1376171">
                <a:tc>
                  <a:txBody>
                    <a:bodyPr/>
                    <a:lstStyle/>
                    <a:p>
                      <a:r>
                        <a:rPr lang="en-US" sz="1400" dirty="0"/>
                        <a:t>SOFF</a:t>
                      </a:r>
                    </a:p>
                  </a:txBody>
                  <a:tcPr/>
                </a:tc>
                <a:tc>
                  <a:txBody>
                    <a:bodyPr/>
                    <a:lstStyle/>
                    <a:p>
                      <a:r>
                        <a:rPr lang="en-US" sz="1400" dirty="0"/>
                        <a:t>Now</a:t>
                      </a:r>
                    </a:p>
                  </a:txBody>
                  <a:tcPr/>
                </a:tc>
                <a:tc vMerge="1">
                  <a:txBody>
                    <a:bodyPr/>
                    <a:lstStyle/>
                    <a:p>
                      <a:endParaRPr lang="en-US" sz="1400" b="1" dirty="0"/>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ID Local </a:t>
                      </a:r>
                    </a:p>
                    <a:p>
                      <a:endParaRPr lang="en-US" sz="1400" dirty="0"/>
                    </a:p>
                  </a:txBody>
                  <a:tcPr/>
                </a:tc>
                <a:extLst>
                  <a:ext uri="{0D108BD9-81ED-4DB2-BD59-A6C34878D82A}">
                    <a16:rowId xmlns:a16="http://schemas.microsoft.com/office/drawing/2014/main" val="42467062"/>
                  </a:ext>
                </a:extLst>
              </a:tr>
            </a:tbl>
          </a:graphicData>
        </a:graphic>
      </p:graphicFrame>
      <p:sp>
        <p:nvSpPr>
          <p:cNvPr id="3" name="Footer Placeholder 2">
            <a:extLst>
              <a:ext uri="{FF2B5EF4-FFF2-40B4-BE49-F238E27FC236}">
                <a16:creationId xmlns:a16="http://schemas.microsoft.com/office/drawing/2014/main" id="{B0262C9A-9204-84BB-96A1-6AF33DA94302}"/>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4075347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75D4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9A91DB-891A-433B-9737-33FB4CA7A841}"/>
              </a:ext>
            </a:extLst>
          </p:cNvPr>
          <p:cNvSpPr>
            <a:spLocks noGrp="1"/>
          </p:cNvSpPr>
          <p:nvPr>
            <p:ph type="title"/>
          </p:nvPr>
        </p:nvSpPr>
        <p:spPr>
          <a:xfrm>
            <a:off x="524256" y="4767072"/>
            <a:ext cx="6594189" cy="1625210"/>
          </a:xfrm>
        </p:spPr>
        <p:txBody>
          <a:bodyPr>
            <a:normAutofit fontScale="90000"/>
          </a:bodyPr>
          <a:lstStyle/>
          <a:p>
            <a:r>
              <a:rPr lang="en-US" sz="3600" kern="1700" spc="230" dirty="0">
                <a:solidFill>
                  <a:srgbClr val="FFFFFF"/>
                </a:solidFill>
                <a:latin typeface="Arial Black" panose="020B0A04020102020204" pitchFamily="34" charset="0"/>
              </a:rPr>
              <a:t>Pain Points</a:t>
            </a:r>
            <a:br>
              <a:rPr lang="en-US" kern="1700" spc="230" dirty="0">
                <a:solidFill>
                  <a:srgbClr val="FFFFFF"/>
                </a:solidFill>
                <a:latin typeface="Arial Black" panose="020B0A04020102020204" pitchFamily="34" charset="0"/>
              </a:rPr>
            </a:br>
            <a:r>
              <a:rPr lang="en-US" sz="2700" kern="1700" spc="230" dirty="0">
                <a:solidFill>
                  <a:srgbClr val="FFFFFF"/>
                </a:solidFill>
                <a:latin typeface="Arial Black" panose="020B0A04020102020204" pitchFamily="34" charset="0"/>
              </a:rPr>
              <a:t>NPS School Incident Reporting</a:t>
            </a:r>
            <a:br>
              <a:rPr lang="en-US" sz="2700" kern="1700" spc="230" dirty="0">
                <a:solidFill>
                  <a:srgbClr val="FFFFFF"/>
                </a:solidFill>
                <a:latin typeface="Arial Black" panose="020B0A04020102020204" pitchFamily="34" charset="0"/>
              </a:rPr>
            </a:br>
            <a:endParaRPr lang="en-US" sz="2700" dirty="0">
              <a:solidFill>
                <a:srgbClr val="FFFFFF"/>
              </a:solidFill>
            </a:endParaRPr>
          </a:p>
        </p:txBody>
      </p:sp>
      <p:pic>
        <p:nvPicPr>
          <p:cNvPr id="6" name="Picture 2" descr="A picture containing container, box, table&#10;&#10;Description automatically generated">
            <a:extLst>
              <a:ext uri="{FF2B5EF4-FFF2-40B4-BE49-F238E27FC236}">
                <a16:creationId xmlns:a16="http://schemas.microsoft.com/office/drawing/2014/main" id="{C18C5CDE-B57F-4A99-8F12-E0F270CDB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4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14D4B6F-2676-4768-B732-3F4C438692C0}"/>
              </a:ext>
            </a:extLst>
          </p:cNvPr>
          <p:cNvSpPr>
            <a:spLocks noGrp="1"/>
          </p:cNvSpPr>
          <p:nvPr>
            <p:ph idx="1"/>
          </p:nvPr>
        </p:nvSpPr>
        <p:spPr>
          <a:xfrm>
            <a:off x="8101509" y="1107596"/>
            <a:ext cx="3424739" cy="4852362"/>
          </a:xfrm>
        </p:spPr>
        <p:txBody>
          <a:bodyPr anchor="ctr">
            <a:normAutofit/>
          </a:bodyPr>
          <a:lstStyle/>
          <a:p>
            <a:r>
              <a:rPr lang="en-US" sz="2000" dirty="0">
                <a:solidFill>
                  <a:srgbClr val="FFFFFF"/>
                </a:solidFill>
              </a:rPr>
              <a:t>LEAs and NPS schools must have policies and procedures in place to identify, document, and report incidents involving restraint and seclusion for students with disabilities</a:t>
            </a:r>
          </a:p>
          <a:p>
            <a:r>
              <a:rPr lang="en-US" sz="2000" dirty="0">
                <a:solidFill>
                  <a:srgbClr val="FFFFFF"/>
                </a:solidFill>
              </a:rPr>
              <a:t>LEAs have the burden of submission, therefore must facilitate data collection and verify completeness prior to submission</a:t>
            </a:r>
          </a:p>
        </p:txBody>
      </p:sp>
      <p:sp>
        <p:nvSpPr>
          <p:cNvPr id="4" name="Title 1">
            <a:extLst>
              <a:ext uri="{FF2B5EF4-FFF2-40B4-BE49-F238E27FC236}">
                <a16:creationId xmlns:a16="http://schemas.microsoft.com/office/drawing/2014/main" id="{EDFBDB0D-0ED3-4C63-A61F-F595A1B71DF1}"/>
              </a:ext>
            </a:extLst>
          </p:cNvPr>
          <p:cNvSpPr txBox="1">
            <a:spLocks/>
          </p:cNvSpPr>
          <p:nvPr/>
        </p:nvSpPr>
        <p:spPr>
          <a:xfrm>
            <a:off x="1828800" y="882651"/>
            <a:ext cx="21031200" cy="2651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8000" b="0" i="0" u="none" strike="noStrike" kern="1700" cap="none" spc="230" normalizeH="0" baseline="0" noProof="0" dirty="0">
              <a:ln>
                <a:noFill/>
              </a:ln>
              <a:solidFill>
                <a:srgbClr val="5B9BD5">
                  <a:lumMod val="75000"/>
                </a:srgbClr>
              </a:solidFill>
              <a:effectLst/>
              <a:uLnTx/>
              <a:uFillTx/>
              <a:latin typeface="Arial Black" panose="020B0A04020102020204" pitchFamily="34" charset="0"/>
              <a:ea typeface="+mj-ea"/>
              <a:cs typeface="+mj-cs"/>
            </a:endParaRPr>
          </a:p>
        </p:txBody>
      </p:sp>
      <p:sp>
        <p:nvSpPr>
          <p:cNvPr id="7" name="Slide Number Placeholder 6">
            <a:extLst>
              <a:ext uri="{FF2B5EF4-FFF2-40B4-BE49-F238E27FC236}">
                <a16:creationId xmlns:a16="http://schemas.microsoft.com/office/drawing/2014/main" id="{96A53771-4AEF-4DC3-B874-8D77C0ACDB16}"/>
              </a:ext>
            </a:extLst>
          </p:cNvPr>
          <p:cNvSpPr>
            <a:spLocks noGrp="1"/>
          </p:cNvSpPr>
          <p:nvPr>
            <p:ph type="sldNum" sz="quarter" idx="12"/>
          </p:nvPr>
        </p:nvSpPr>
        <p:spPr>
          <a:xfrm>
            <a:off x="9121254" y="64763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2">
            <a:extLst>
              <a:ext uri="{FF2B5EF4-FFF2-40B4-BE49-F238E27FC236}">
                <a16:creationId xmlns:a16="http://schemas.microsoft.com/office/drawing/2014/main" id="{93D6EA01-2D0F-23CC-B291-6F742744CE79}"/>
              </a:ext>
            </a:extLst>
          </p:cNvPr>
          <p:cNvSpPr txBox="1">
            <a:spLocks/>
          </p:cNvSpPr>
          <p:nvPr/>
        </p:nvSpPr>
        <p:spPr>
          <a:xfrm>
            <a:off x="362829" y="6429066"/>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372963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8549694" y="7180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Tools with solid fill">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95425" y="861752"/>
            <a:ext cx="822960" cy="822960"/>
          </a:xfrm>
          <a:prstGeom prst="rect">
            <a:avLst/>
          </a:prstGeom>
          <a:effectLst>
            <a:outerShdw blurRad="63500" algn="ctr" rotWithShape="0">
              <a:prstClr val="black">
                <a:alpha val="40000"/>
              </a:prstClr>
            </a:outerShdw>
          </a:effectLst>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8206905" y="1897046"/>
            <a:ext cx="1800000" cy="492825"/>
          </a:xfrm>
        </p:spPr>
        <p:txBody>
          <a:bodyPr vert="horz" lIns="0" tIns="0" rIns="0" bIns="0" rtlCol="0" anchor="t">
            <a:noAutofit/>
          </a:bodyPr>
          <a:lstStyle/>
          <a:p>
            <a:r>
              <a:rPr lang="en-US" dirty="0">
                <a:ea typeface="Tahoma"/>
                <a:cs typeface="Tahoma"/>
              </a:rPr>
              <a:t>EOY 1</a:t>
            </a:r>
          </a:p>
          <a:p>
            <a:endParaRPr lang="en-US" dirty="0">
              <a:ea typeface="Tahoma"/>
              <a:cs typeface="Tahoma"/>
            </a:endParaRP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8332905" y="2466910"/>
            <a:ext cx="1548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10646976" y="7180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10304188" y="1897046"/>
            <a:ext cx="1800000" cy="360000"/>
          </a:xfrm>
        </p:spPr>
        <p:txBody>
          <a:bodyPr/>
          <a:lstStyle/>
          <a:p>
            <a:r>
              <a:rPr lang="en-US" dirty="0">
                <a:solidFill>
                  <a:schemeClr val="tx1">
                    <a:lumMod val="75000"/>
                    <a:lumOff val="25000"/>
                  </a:schemeClr>
                </a:solidFill>
              </a:rPr>
              <a:t>EOY 2 </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10430187" y="2466910"/>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8591066" y="345999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8319283" y="4665228"/>
            <a:ext cx="1674000" cy="360000"/>
          </a:xfrm>
        </p:spPr>
        <p:txBody>
          <a:bodyPr/>
          <a:lstStyle/>
          <a:p>
            <a:r>
              <a:rPr lang="en-US" dirty="0"/>
              <a:t>EOY 4 </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8396701" y="5208818"/>
            <a:ext cx="15480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29" name="Picture Placeholder 28">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5" cstate="hqprint">
            <a:extLst>
              <a:ext uri="{28A0092B-C50C-407E-A947-70E740481C1C}">
                <a14:useLocalDpi xmlns:a14="http://schemas.microsoft.com/office/drawing/2010/main" val="0"/>
              </a:ext>
            </a:extLst>
          </a:blip>
          <a:stretch>
            <a:fillRect/>
          </a:stretch>
        </p:blipFill>
        <p:spPr>
          <a:xfrm>
            <a:off x="432000" y="36802"/>
            <a:ext cx="5472000" cy="3641142"/>
          </a:xfrm>
        </p:spPr>
      </p:pic>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10646976" y="345999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10304188" y="4665228"/>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10430187" y="5208818"/>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92706" y="3605727"/>
            <a:ext cx="822960" cy="822960"/>
          </a:xfrm>
          <a:prstGeom prst="rect">
            <a:avLst/>
          </a:prstGeom>
          <a:effectLst>
            <a:outerShdw blurRad="63500" algn="ctr" rotWithShape="0">
              <a:prstClr val="black">
                <a:alpha val="40000"/>
              </a:prstClr>
            </a:outerShdw>
          </a:effectLst>
        </p:spPr>
      </p:pic>
      <p:sp>
        <p:nvSpPr>
          <p:cNvPr id="6" name="Slide Number Placeholder 5">
            <a:extLst>
              <a:ext uri="{FF2B5EF4-FFF2-40B4-BE49-F238E27FC236}">
                <a16:creationId xmlns:a16="http://schemas.microsoft.com/office/drawing/2014/main" id="{6D42C2CD-1C09-4E31-9BA6-3DB2E6535E1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 name="Graphic 1" descr="Man with baby with solid fill">
            <a:extLst>
              <a:ext uri="{FF2B5EF4-FFF2-40B4-BE49-F238E27FC236}">
                <a16:creationId xmlns:a16="http://schemas.microsoft.com/office/drawing/2014/main" id="{D6FE831D-D5FE-F09A-656F-51E5973C5D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792706" y="851339"/>
            <a:ext cx="822960" cy="822960"/>
          </a:xfrm>
          <a:prstGeom prst="rect">
            <a:avLst/>
          </a:prstGeom>
          <a:effectLst>
            <a:outerShdw blurRad="63500" algn="ctr" rotWithShape="0">
              <a:prstClr val="black">
                <a:alpha val="40000"/>
              </a:prstClr>
            </a:outerShdw>
          </a:effectLst>
        </p:spPr>
      </p:pic>
      <p:pic>
        <p:nvPicPr>
          <p:cNvPr id="14" name="Graphic 13" descr="Braille with solid fill">
            <a:extLst>
              <a:ext uri="{FF2B5EF4-FFF2-40B4-BE49-F238E27FC236}">
                <a16:creationId xmlns:a16="http://schemas.microsoft.com/office/drawing/2014/main" id="{940F72E7-79BF-94ED-AC9D-41D8D8A35A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712705" y="3560007"/>
            <a:ext cx="914400" cy="914400"/>
          </a:xfrm>
          <a:prstGeom prst="rect">
            <a:avLst/>
          </a:prstGeom>
        </p:spPr>
      </p:pic>
      <p:sp>
        <p:nvSpPr>
          <p:cNvPr id="3" name="Rectangle 2">
            <a:extLst>
              <a:ext uri="{FF2B5EF4-FFF2-40B4-BE49-F238E27FC236}">
                <a16:creationId xmlns:a16="http://schemas.microsoft.com/office/drawing/2014/main" id="{52F972CD-7A20-3FA6-E0C0-120D9A0F2467}"/>
              </a:ext>
              <a:ext uri="{C183D7F6-B498-43B3-948B-1728B52AA6E4}">
                <adec:decorative xmlns:adec="http://schemas.microsoft.com/office/drawing/2017/decorative" val="1"/>
              </a:ext>
            </a:extLst>
          </p:cNvPr>
          <p:cNvSpPr/>
          <p:nvPr/>
        </p:nvSpPr>
        <p:spPr>
          <a:xfrm>
            <a:off x="6438789" y="7180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7" name="Graphic 6" descr="Clipboard Partially Checked with solid fill">
            <a:extLst>
              <a:ext uri="{FF2B5EF4-FFF2-40B4-BE49-F238E27FC236}">
                <a16:creationId xmlns:a16="http://schemas.microsoft.com/office/drawing/2014/main" id="{FCA86E53-C3F2-1BC8-8E3A-485A09C25E0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584520" y="861752"/>
            <a:ext cx="822960" cy="822960"/>
          </a:xfrm>
          <a:prstGeom prst="rect">
            <a:avLst/>
          </a:prstGeom>
          <a:effectLst>
            <a:outerShdw blurRad="63500" algn="ctr" rotWithShape="0">
              <a:prstClr val="black">
                <a:alpha val="40000"/>
              </a:prstClr>
            </a:outerShdw>
          </a:effectLst>
        </p:spPr>
      </p:pic>
      <p:sp>
        <p:nvSpPr>
          <p:cNvPr id="9" name="Text Placeholder 9">
            <a:extLst>
              <a:ext uri="{FF2B5EF4-FFF2-40B4-BE49-F238E27FC236}">
                <a16:creationId xmlns:a16="http://schemas.microsoft.com/office/drawing/2014/main" id="{EB56A7FE-B8F2-ED7E-DF21-E47FA94F85FE}"/>
              </a:ext>
            </a:extLst>
          </p:cNvPr>
          <p:cNvSpPr txBox="1">
            <a:spLocks/>
          </p:cNvSpPr>
          <p:nvPr/>
        </p:nvSpPr>
        <p:spPr>
          <a:xfrm>
            <a:off x="6096000" y="1897046"/>
            <a:ext cx="1800000" cy="492825"/>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Tahoma"/>
                <a:cs typeface="Tahoma"/>
              </a:rPr>
              <a:t>EOY Overview</a:t>
            </a:r>
          </a:p>
          <a:p>
            <a:endParaRPr lang="en-US" dirty="0">
              <a:ea typeface="Tahoma"/>
              <a:cs typeface="Tahoma"/>
            </a:endParaRPr>
          </a:p>
        </p:txBody>
      </p:sp>
      <p:cxnSp>
        <p:nvCxnSpPr>
          <p:cNvPr id="11" name="Straight Connector 10">
            <a:extLst>
              <a:ext uri="{FF2B5EF4-FFF2-40B4-BE49-F238E27FC236}">
                <a16:creationId xmlns:a16="http://schemas.microsoft.com/office/drawing/2014/main" id="{6011ED68-86A5-C75F-4D3A-FAC8786AEB77}"/>
              </a:ext>
              <a:ext uri="{C183D7F6-B498-43B3-948B-1728B52AA6E4}">
                <adec:decorative xmlns:adec="http://schemas.microsoft.com/office/drawing/2017/decorative" val="1"/>
              </a:ext>
            </a:extLst>
          </p:cNvPr>
          <p:cNvCxnSpPr>
            <a:cxnSpLocks/>
          </p:cNvCxnSpPr>
          <p:nvPr/>
        </p:nvCxnSpPr>
        <p:spPr>
          <a:xfrm>
            <a:off x="6222000" y="246691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F132CC8-F3E5-DA21-5537-03101B59A546}"/>
              </a:ext>
              <a:ext uri="{C183D7F6-B498-43B3-948B-1728B52AA6E4}">
                <adec:decorative xmlns:adec="http://schemas.microsoft.com/office/drawing/2017/decorative" val="1"/>
              </a:ext>
            </a:extLst>
          </p:cNvPr>
          <p:cNvSpPr/>
          <p:nvPr/>
        </p:nvSpPr>
        <p:spPr>
          <a:xfrm>
            <a:off x="6480161" y="345999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7" name="Text Placeholder 7">
            <a:extLst>
              <a:ext uri="{FF2B5EF4-FFF2-40B4-BE49-F238E27FC236}">
                <a16:creationId xmlns:a16="http://schemas.microsoft.com/office/drawing/2014/main" id="{7C3E9626-2EC6-0F17-7924-3A854A1B00C0}"/>
              </a:ext>
            </a:extLst>
          </p:cNvPr>
          <p:cNvSpPr txBox="1">
            <a:spLocks/>
          </p:cNvSpPr>
          <p:nvPr/>
        </p:nvSpPr>
        <p:spPr>
          <a:xfrm>
            <a:off x="6208378" y="4665228"/>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EOY 3</a:t>
            </a:r>
          </a:p>
        </p:txBody>
      </p:sp>
      <p:cxnSp>
        <p:nvCxnSpPr>
          <p:cNvPr id="21" name="Straight Connector 20">
            <a:extLst>
              <a:ext uri="{FF2B5EF4-FFF2-40B4-BE49-F238E27FC236}">
                <a16:creationId xmlns:a16="http://schemas.microsoft.com/office/drawing/2014/main" id="{6C53A7CF-7483-6031-2E34-897D8A53BB8E}"/>
              </a:ext>
              <a:ext uri="{C183D7F6-B498-43B3-948B-1728B52AA6E4}">
                <adec:decorative xmlns:adec="http://schemas.microsoft.com/office/drawing/2017/decorative" val="1"/>
              </a:ext>
            </a:extLst>
          </p:cNvPr>
          <p:cNvCxnSpPr>
            <a:cxnSpLocks/>
          </p:cNvCxnSpPr>
          <p:nvPr/>
        </p:nvCxnSpPr>
        <p:spPr>
          <a:xfrm>
            <a:off x="6285796" y="5208818"/>
            <a:ext cx="154800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pic>
        <p:nvPicPr>
          <p:cNvPr id="22" name="Graphic 21" descr="Warning with solid fill">
            <a:extLst>
              <a:ext uri="{FF2B5EF4-FFF2-40B4-BE49-F238E27FC236}">
                <a16:creationId xmlns:a16="http://schemas.microsoft.com/office/drawing/2014/main" id="{DAEFFE6D-F336-4DCA-641F-1948AED1634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601800" y="3560007"/>
            <a:ext cx="914400" cy="914400"/>
          </a:xfrm>
          <a:prstGeom prst="rect">
            <a:avLst/>
          </a:prstGeom>
        </p:spPr>
      </p:pic>
    </p:spTree>
    <p:extLst>
      <p:ext uri="{BB962C8B-B14F-4D97-AF65-F5344CB8AC3E}">
        <p14:creationId xmlns:p14="http://schemas.microsoft.com/office/powerpoint/2010/main" val="210423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descr="report 7.15">
            <a:extLst>
              <a:ext uri="{FF2B5EF4-FFF2-40B4-BE49-F238E27FC236}">
                <a16:creationId xmlns:a16="http://schemas.microsoft.com/office/drawing/2014/main" id="{FD3BE4AF-8EF4-D319-ACB7-98D202DFF958}"/>
              </a:ext>
            </a:extLst>
          </p:cNvPr>
          <p:cNvGraphicFramePr/>
          <p:nvPr>
            <p:extLst>
              <p:ext uri="{D42A27DB-BD31-4B8C-83A1-F6EECF244321}">
                <p14:modId xmlns:p14="http://schemas.microsoft.com/office/powerpoint/2010/main" val="62838557"/>
              </p:ext>
            </p:extLst>
          </p:nvPr>
        </p:nvGraphicFramePr>
        <p:xfrm>
          <a:off x="7301143" y="3355116"/>
          <a:ext cx="2180374" cy="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p:nvPr>
        </p:nvSpPr>
        <p:spPr>
          <a:xfrm>
            <a:off x="248092" y="295153"/>
            <a:ext cx="1845373" cy="17936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161569"/>
                </a:solidFill>
                <a:effectLst/>
                <a:uLnTx/>
                <a:uFillTx/>
                <a:latin typeface="+mj-lt"/>
                <a:ea typeface="+mn-ea"/>
                <a:cs typeface="Arial" charset="0"/>
              </a:rPr>
              <a:t>EOY 3 Reports</a:t>
            </a:r>
          </a:p>
        </p:txBody>
      </p:sp>
      <p:graphicFrame>
        <p:nvGraphicFramePr>
          <p:cNvPr id="9" name="Diagram 8" descr="report 1.21 drill to report 8.1">
            <a:extLst>
              <a:ext uri="{FF2B5EF4-FFF2-40B4-BE49-F238E27FC236}">
                <a16:creationId xmlns:a16="http://schemas.microsoft.com/office/drawing/2014/main" id="{5525FB7B-E10A-8039-9817-E97A81D76F81}"/>
              </a:ext>
            </a:extLst>
          </p:cNvPr>
          <p:cNvGraphicFramePr/>
          <p:nvPr>
            <p:extLst>
              <p:ext uri="{D42A27DB-BD31-4B8C-83A1-F6EECF244321}">
                <p14:modId xmlns:p14="http://schemas.microsoft.com/office/powerpoint/2010/main" val="1724593549"/>
              </p:ext>
            </p:extLst>
          </p:nvPr>
        </p:nvGraphicFramePr>
        <p:xfrm>
          <a:off x="2214712" y="442084"/>
          <a:ext cx="4862559" cy="885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descr="report 1.22 drill to report 1.23">
            <a:extLst>
              <a:ext uri="{FF2B5EF4-FFF2-40B4-BE49-F238E27FC236}">
                <a16:creationId xmlns:a16="http://schemas.microsoft.com/office/drawing/2014/main" id="{829699ED-A162-CD98-6D93-71AF22597C87}"/>
              </a:ext>
            </a:extLst>
          </p:cNvPr>
          <p:cNvGraphicFramePr/>
          <p:nvPr>
            <p:extLst>
              <p:ext uri="{D42A27DB-BD31-4B8C-83A1-F6EECF244321}">
                <p14:modId xmlns:p14="http://schemas.microsoft.com/office/powerpoint/2010/main" val="2317667003"/>
              </p:ext>
            </p:extLst>
          </p:nvPr>
        </p:nvGraphicFramePr>
        <p:xfrm>
          <a:off x="2233333" y="1489328"/>
          <a:ext cx="4862559" cy="885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descr="report 2.16 drill to report 2.17">
            <a:extLst>
              <a:ext uri="{FF2B5EF4-FFF2-40B4-BE49-F238E27FC236}">
                <a16:creationId xmlns:a16="http://schemas.microsoft.com/office/drawing/2014/main" id="{70DCF4EF-500D-B741-9C2A-0114E373DC0F}"/>
              </a:ext>
            </a:extLst>
          </p:cNvPr>
          <p:cNvGraphicFramePr/>
          <p:nvPr>
            <p:extLst>
              <p:ext uri="{D42A27DB-BD31-4B8C-83A1-F6EECF244321}">
                <p14:modId xmlns:p14="http://schemas.microsoft.com/office/powerpoint/2010/main" val="1094106782"/>
              </p:ext>
            </p:extLst>
          </p:nvPr>
        </p:nvGraphicFramePr>
        <p:xfrm>
          <a:off x="2185385" y="2608541"/>
          <a:ext cx="4862559" cy="8850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descr="report 5.4 drill to report 5.5">
            <a:extLst>
              <a:ext uri="{FF2B5EF4-FFF2-40B4-BE49-F238E27FC236}">
                <a16:creationId xmlns:a16="http://schemas.microsoft.com/office/drawing/2014/main" id="{3F006A73-7D5B-EC65-221A-CF7A2C35E729}"/>
              </a:ext>
            </a:extLst>
          </p:cNvPr>
          <p:cNvGraphicFramePr/>
          <p:nvPr>
            <p:extLst>
              <p:ext uri="{D42A27DB-BD31-4B8C-83A1-F6EECF244321}">
                <p14:modId xmlns:p14="http://schemas.microsoft.com/office/powerpoint/2010/main" val="3271721755"/>
              </p:ext>
            </p:extLst>
          </p:nvPr>
        </p:nvGraphicFramePr>
        <p:xfrm>
          <a:off x="2154562" y="3806949"/>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13" name="Straight Connector 12">
            <a:extLst>
              <a:ext uri="{FF2B5EF4-FFF2-40B4-BE49-F238E27FC236}">
                <a16:creationId xmlns:a16="http://schemas.microsoft.com/office/drawing/2014/main" id="{3831E244-3918-265B-0DB4-F7567003689F}"/>
              </a:ext>
              <a:ext uri="{C183D7F6-B498-43B3-948B-1728B52AA6E4}">
                <adec:decorative xmlns:adec="http://schemas.microsoft.com/office/drawing/2017/decorative" val="1"/>
              </a:ext>
            </a:extLst>
          </p:cNvPr>
          <p:cNvCxnSpPr/>
          <p:nvPr/>
        </p:nvCxnSpPr>
        <p:spPr>
          <a:xfrm>
            <a:off x="7198518" y="441893"/>
            <a:ext cx="0" cy="5743626"/>
          </a:xfrm>
          <a:prstGeom prst="line">
            <a:avLst/>
          </a:prstGeom>
          <a:noFill/>
          <a:ln w="19050" cap="flat" cmpd="sng" algn="ctr">
            <a:solidFill>
              <a:srgbClr val="151569"/>
            </a:solidFill>
            <a:prstDash val="solid"/>
            <a:miter lim="800000"/>
          </a:ln>
          <a:effectLst/>
        </p:spPr>
      </p:cxnSp>
      <p:graphicFrame>
        <p:nvGraphicFramePr>
          <p:cNvPr id="14" name="Diagram 13" descr="report 14.1 drill to report 14.2">
            <a:extLst>
              <a:ext uri="{FF2B5EF4-FFF2-40B4-BE49-F238E27FC236}">
                <a16:creationId xmlns:a16="http://schemas.microsoft.com/office/drawing/2014/main" id="{A906D285-4883-8668-04C3-BA3F9E211F15}"/>
              </a:ext>
            </a:extLst>
          </p:cNvPr>
          <p:cNvGraphicFramePr/>
          <p:nvPr>
            <p:extLst>
              <p:ext uri="{D42A27DB-BD31-4B8C-83A1-F6EECF244321}">
                <p14:modId xmlns:p14="http://schemas.microsoft.com/office/powerpoint/2010/main" val="3239576633"/>
              </p:ext>
            </p:extLst>
          </p:nvPr>
        </p:nvGraphicFramePr>
        <p:xfrm>
          <a:off x="2154563" y="4926162"/>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5" name="Diagram 14" descr="report 7.10 drill to report 7.12">
            <a:extLst>
              <a:ext uri="{FF2B5EF4-FFF2-40B4-BE49-F238E27FC236}">
                <a16:creationId xmlns:a16="http://schemas.microsoft.com/office/drawing/2014/main" id="{ECC7CD7B-6F13-AF01-960A-C3AFD2F635D8}"/>
              </a:ext>
            </a:extLst>
          </p:cNvPr>
          <p:cNvGraphicFramePr/>
          <p:nvPr>
            <p:extLst>
              <p:ext uri="{D42A27DB-BD31-4B8C-83A1-F6EECF244321}">
                <p14:modId xmlns:p14="http://schemas.microsoft.com/office/powerpoint/2010/main" val="4001021368"/>
              </p:ext>
            </p:extLst>
          </p:nvPr>
        </p:nvGraphicFramePr>
        <p:xfrm>
          <a:off x="7301143" y="453037"/>
          <a:ext cx="4708112" cy="88502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6" name="Diagram 15" descr="report 7.11">
            <a:extLst>
              <a:ext uri="{FF2B5EF4-FFF2-40B4-BE49-F238E27FC236}">
                <a16:creationId xmlns:a16="http://schemas.microsoft.com/office/drawing/2014/main" id="{3218A6B2-3EF7-C577-C756-C464E80F925D}"/>
              </a:ext>
            </a:extLst>
          </p:cNvPr>
          <p:cNvGraphicFramePr/>
          <p:nvPr>
            <p:extLst>
              <p:ext uri="{D42A27DB-BD31-4B8C-83A1-F6EECF244321}">
                <p14:modId xmlns:p14="http://schemas.microsoft.com/office/powerpoint/2010/main" val="2967033415"/>
              </p:ext>
            </p:extLst>
          </p:nvPr>
        </p:nvGraphicFramePr>
        <p:xfrm>
          <a:off x="7301143" y="1415573"/>
          <a:ext cx="2079461" cy="885019"/>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8" name="Diagram 17" descr="report 7.13 drill to report 7.14">
            <a:extLst>
              <a:ext uri="{FF2B5EF4-FFF2-40B4-BE49-F238E27FC236}">
                <a16:creationId xmlns:a16="http://schemas.microsoft.com/office/drawing/2014/main" id="{6F76EF9F-7323-A79A-89A6-28BB7C6E25BD}"/>
              </a:ext>
            </a:extLst>
          </p:cNvPr>
          <p:cNvGraphicFramePr/>
          <p:nvPr>
            <p:extLst>
              <p:ext uri="{D42A27DB-BD31-4B8C-83A1-F6EECF244321}">
                <p14:modId xmlns:p14="http://schemas.microsoft.com/office/powerpoint/2010/main" val="1323762269"/>
              </p:ext>
            </p:extLst>
          </p:nvPr>
        </p:nvGraphicFramePr>
        <p:xfrm>
          <a:off x="7301145" y="2389585"/>
          <a:ext cx="4708110" cy="885020"/>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9" name="Diagram 18" descr="report 7.16 drill to report 7.18">
            <a:extLst>
              <a:ext uri="{FF2B5EF4-FFF2-40B4-BE49-F238E27FC236}">
                <a16:creationId xmlns:a16="http://schemas.microsoft.com/office/drawing/2014/main" id="{26440E78-69D8-3E42-B2F0-046BDB1880B9}"/>
              </a:ext>
            </a:extLst>
          </p:cNvPr>
          <p:cNvGraphicFramePr/>
          <p:nvPr>
            <p:extLst>
              <p:ext uri="{D42A27DB-BD31-4B8C-83A1-F6EECF244321}">
                <p14:modId xmlns:p14="http://schemas.microsoft.com/office/powerpoint/2010/main" val="3702712784"/>
              </p:ext>
            </p:extLst>
          </p:nvPr>
        </p:nvGraphicFramePr>
        <p:xfrm>
          <a:off x="7319766" y="4376295"/>
          <a:ext cx="4708110" cy="88502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22" name="Diagram 21" descr="report 7.17">
            <a:extLst>
              <a:ext uri="{FF2B5EF4-FFF2-40B4-BE49-F238E27FC236}">
                <a16:creationId xmlns:a16="http://schemas.microsoft.com/office/drawing/2014/main" id="{89234EED-44D5-3DDB-0164-7F42D14E061F}"/>
              </a:ext>
            </a:extLst>
          </p:cNvPr>
          <p:cNvGraphicFramePr/>
          <p:nvPr>
            <p:extLst>
              <p:ext uri="{D42A27DB-BD31-4B8C-83A1-F6EECF244321}">
                <p14:modId xmlns:p14="http://schemas.microsoft.com/office/powerpoint/2010/main" val="3384004280"/>
              </p:ext>
            </p:extLst>
          </p:nvPr>
        </p:nvGraphicFramePr>
        <p:xfrm>
          <a:off x="7349093" y="5363447"/>
          <a:ext cx="2079461" cy="885019"/>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pSp>
        <p:nvGrpSpPr>
          <p:cNvPr id="3" name="Group 2">
            <a:extLst>
              <a:ext uri="{FF2B5EF4-FFF2-40B4-BE49-F238E27FC236}">
                <a16:creationId xmlns:a16="http://schemas.microsoft.com/office/drawing/2014/main" id="{E0208E24-2991-3597-FAAA-9C50747419C1}"/>
              </a:ext>
            </a:extLst>
          </p:cNvPr>
          <p:cNvGrpSpPr/>
          <p:nvPr/>
        </p:nvGrpSpPr>
        <p:grpSpPr>
          <a:xfrm>
            <a:off x="699680" y="2608115"/>
            <a:ext cx="1074720" cy="2349720"/>
            <a:chOff x="191932" y="3710445"/>
            <a:chExt cx="1074720" cy="2349720"/>
          </a:xfrm>
        </p:grpSpPr>
        <p:sp>
          <p:nvSpPr>
            <p:cNvPr id="4" name="Rectangle: Rounded Corners 3">
              <a:extLst>
                <a:ext uri="{FF2B5EF4-FFF2-40B4-BE49-F238E27FC236}">
                  <a16:creationId xmlns:a16="http://schemas.microsoft.com/office/drawing/2014/main" id="{3DA8CE51-B349-0C04-3FCD-DC60E075A87E}"/>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5" name="AutoShape 2">
              <a:extLst>
                <a:ext uri="{FF2B5EF4-FFF2-40B4-BE49-F238E27FC236}">
                  <a16:creationId xmlns:a16="http://schemas.microsoft.com/office/drawing/2014/main" id="{993113EA-0108-B6D2-C0E5-115CCF289092}"/>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BA4A7E36-3BC5-0B8F-AC16-296C1CE73BF8}"/>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grpSp>
      <p:sp>
        <p:nvSpPr>
          <p:cNvPr id="2" name="Footer Placeholder 2">
            <a:extLst>
              <a:ext uri="{FF2B5EF4-FFF2-40B4-BE49-F238E27FC236}">
                <a16:creationId xmlns:a16="http://schemas.microsoft.com/office/drawing/2014/main" id="{A4376637-337E-D6E1-2E3A-487A073C99FC}"/>
              </a:ext>
            </a:extLst>
          </p:cNvPr>
          <p:cNvSpPr txBox="1">
            <a:spLocks/>
          </p:cNvSpPr>
          <p:nvPr/>
        </p:nvSpPr>
        <p:spPr>
          <a:xfrm>
            <a:off x="432000" y="6373989"/>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
        <p:nvSpPr>
          <p:cNvPr id="7" name="Slide Number Placeholder 3">
            <a:extLst>
              <a:ext uri="{FF2B5EF4-FFF2-40B4-BE49-F238E27FC236}">
                <a16:creationId xmlns:a16="http://schemas.microsoft.com/office/drawing/2014/main" id="{CD84F7C9-6C8D-F103-73E6-58E1A519FF40}"/>
              </a:ext>
            </a:extLst>
          </p:cNvPr>
          <p:cNvSpPr>
            <a:spLocks noGrp="1"/>
          </p:cNvSpPr>
          <p:nvPr>
            <p:ph type="sldNum" sz="quarter" idx="11"/>
          </p:nvPr>
        </p:nvSpPr>
        <p:spPr>
          <a:xfrm>
            <a:off x="11772000" y="6382615"/>
            <a:ext cx="420000" cy="421200"/>
          </a:xfrm>
        </p:spPr>
        <p:txBody>
          <a:bodyPr/>
          <a:lstStyle/>
          <a:p>
            <a:fld id="{4B73C415-D670-4716-A5EC-CC4D52CA2BAC}" type="slidenum">
              <a:rPr lang="en-US" noProof="0" smtClean="0"/>
              <a:pPr/>
              <a:t>30</a:t>
            </a:fld>
            <a:endParaRPr lang="en-US" noProof="0" dirty="0"/>
          </a:p>
        </p:txBody>
      </p:sp>
    </p:spTree>
    <p:extLst>
      <p:ext uri="{BB962C8B-B14F-4D97-AF65-F5344CB8AC3E}">
        <p14:creationId xmlns:p14="http://schemas.microsoft.com/office/powerpoint/2010/main" val="2723806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E3C46-055D-831A-D318-E37838931BE8}"/>
              </a:ext>
            </a:extLst>
          </p:cNvPr>
          <p:cNvSpPr>
            <a:spLocks noGrp="1"/>
          </p:cNvSpPr>
          <p:nvPr>
            <p:ph type="title"/>
          </p:nvPr>
        </p:nvSpPr>
        <p:spPr>
          <a:xfrm>
            <a:off x="642000" y="738843"/>
            <a:ext cx="11340000" cy="432000"/>
          </a:xfrm>
        </p:spPr>
        <p:txBody>
          <a:bodyPr/>
          <a:lstStyle/>
          <a:p>
            <a:r>
              <a:rPr lang="en-US" dirty="0"/>
              <a:t>Identify which Report Provides Pertinent Information</a:t>
            </a:r>
          </a:p>
        </p:txBody>
      </p:sp>
      <p:sp>
        <p:nvSpPr>
          <p:cNvPr id="4" name="Slide Number Placeholder 3">
            <a:extLst>
              <a:ext uri="{FF2B5EF4-FFF2-40B4-BE49-F238E27FC236}">
                <a16:creationId xmlns:a16="http://schemas.microsoft.com/office/drawing/2014/main" id="{3D92F2FC-7038-E78A-77A4-A80BB7A20C8B}"/>
              </a:ext>
            </a:extLst>
          </p:cNvPr>
          <p:cNvSpPr>
            <a:spLocks noGrp="1"/>
          </p:cNvSpPr>
          <p:nvPr>
            <p:ph type="sldNum" sz="quarter" idx="11"/>
          </p:nvPr>
        </p:nvSpPr>
        <p:spPr/>
        <p:txBody>
          <a:bodyPr/>
          <a:lstStyle/>
          <a:p>
            <a:fld id="{4B73C415-D670-4716-A5EC-CC4D52CA2BAC}" type="slidenum">
              <a:rPr lang="en-US" noProof="0" smtClean="0"/>
              <a:pPr/>
              <a:t>31</a:t>
            </a:fld>
            <a:endParaRPr lang="en-US" noProof="0" dirty="0"/>
          </a:p>
        </p:txBody>
      </p:sp>
      <p:pic>
        <p:nvPicPr>
          <p:cNvPr id="6" name="Picture 5" descr="Table&#10;&#10;Description automatically generated with low confidence">
            <a:extLst>
              <a:ext uri="{FF2B5EF4-FFF2-40B4-BE49-F238E27FC236}">
                <a16:creationId xmlns:a16="http://schemas.microsoft.com/office/drawing/2014/main" id="{20DA15DF-BCC3-38DE-C7C1-D351AABB2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000" y="1916153"/>
            <a:ext cx="8511442" cy="3771004"/>
          </a:xfrm>
          <a:prstGeom prst="rect">
            <a:avLst/>
          </a:prstGeom>
        </p:spPr>
      </p:pic>
      <p:sp>
        <p:nvSpPr>
          <p:cNvPr id="7" name="TextBox 6">
            <a:extLst>
              <a:ext uri="{FF2B5EF4-FFF2-40B4-BE49-F238E27FC236}">
                <a16:creationId xmlns:a16="http://schemas.microsoft.com/office/drawing/2014/main" id="{7EFF1104-2E1A-0F74-3642-CC50C2C45F39}"/>
              </a:ext>
            </a:extLst>
          </p:cNvPr>
          <p:cNvSpPr txBox="1"/>
          <p:nvPr/>
        </p:nvSpPr>
        <p:spPr>
          <a:xfrm>
            <a:off x="420000" y="2551837"/>
            <a:ext cx="2406316" cy="1754326"/>
          </a:xfrm>
          <a:prstGeom prst="rect">
            <a:avLst/>
          </a:prstGeom>
          <a:noFill/>
        </p:spPr>
        <p:txBody>
          <a:bodyPr wrap="square" rtlCol="0">
            <a:spAutoFit/>
          </a:bodyPr>
          <a:lstStyle/>
          <a:p>
            <a:pPr algn="ctr"/>
            <a:r>
              <a:rPr lang="en-US" dirty="0"/>
              <a:t>Report 7.12 can be used to count individual suspensions and expulsions as well as other results</a:t>
            </a:r>
          </a:p>
        </p:txBody>
      </p:sp>
      <p:sp>
        <p:nvSpPr>
          <p:cNvPr id="3" name="Footer Placeholder 2">
            <a:extLst>
              <a:ext uri="{FF2B5EF4-FFF2-40B4-BE49-F238E27FC236}">
                <a16:creationId xmlns:a16="http://schemas.microsoft.com/office/drawing/2014/main" id="{AAC4ABBE-F36B-1989-094C-A71C4E62E99E}"/>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984129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C9A7-7AA8-FCAE-3CE7-950445585237}"/>
              </a:ext>
            </a:extLst>
          </p:cNvPr>
          <p:cNvSpPr>
            <a:spLocks noGrp="1"/>
          </p:cNvSpPr>
          <p:nvPr>
            <p:ph type="title"/>
          </p:nvPr>
        </p:nvSpPr>
        <p:spPr>
          <a:xfrm>
            <a:off x="642000" y="587001"/>
            <a:ext cx="11340000" cy="432000"/>
          </a:xfrm>
        </p:spPr>
        <p:txBody>
          <a:bodyPr/>
          <a:lstStyle/>
          <a:p>
            <a:r>
              <a:rPr lang="en-US" dirty="0"/>
              <a:t>Available EOY 3 Training</a:t>
            </a:r>
          </a:p>
        </p:txBody>
      </p:sp>
      <p:sp>
        <p:nvSpPr>
          <p:cNvPr id="4" name="Slide Number Placeholder 3">
            <a:extLst>
              <a:ext uri="{FF2B5EF4-FFF2-40B4-BE49-F238E27FC236}">
                <a16:creationId xmlns:a16="http://schemas.microsoft.com/office/drawing/2014/main" id="{D3431CBD-908B-3571-E9AA-1526436F8260}"/>
              </a:ext>
            </a:extLst>
          </p:cNvPr>
          <p:cNvSpPr>
            <a:spLocks noGrp="1"/>
          </p:cNvSpPr>
          <p:nvPr>
            <p:ph type="sldNum" sz="quarter" idx="11"/>
          </p:nvPr>
        </p:nvSpPr>
        <p:spPr/>
        <p:txBody>
          <a:bodyPr/>
          <a:lstStyle/>
          <a:p>
            <a:fld id="{4B73C415-D670-4716-A5EC-CC4D52CA2BAC}" type="slidenum">
              <a:rPr lang="en-US" noProof="0" smtClean="0"/>
              <a:pPr/>
              <a:t>32</a:t>
            </a:fld>
            <a:endParaRPr lang="en-US" noProof="0" dirty="0"/>
          </a:p>
        </p:txBody>
      </p:sp>
      <p:sp>
        <p:nvSpPr>
          <p:cNvPr id="6" name="TextBox 5">
            <a:extLst>
              <a:ext uri="{FF2B5EF4-FFF2-40B4-BE49-F238E27FC236}">
                <a16:creationId xmlns:a16="http://schemas.microsoft.com/office/drawing/2014/main" id="{38606790-3E25-135B-6C71-D344CF5F1265}"/>
              </a:ext>
            </a:extLst>
          </p:cNvPr>
          <p:cNvSpPr txBox="1"/>
          <p:nvPr/>
        </p:nvSpPr>
        <p:spPr>
          <a:xfrm>
            <a:off x="965200" y="1549600"/>
            <a:ext cx="3467100" cy="2031325"/>
          </a:xfrm>
          <a:prstGeom prst="rect">
            <a:avLst/>
          </a:prstGeom>
          <a:noFill/>
        </p:spPr>
        <p:txBody>
          <a:bodyPr wrap="square" rtlCol="0">
            <a:spAutoFit/>
          </a:bodyPr>
          <a:lstStyle/>
          <a:p>
            <a:r>
              <a:rPr lang="en-US" dirty="0"/>
              <a:t>CALPADS User Manual</a:t>
            </a:r>
          </a:p>
          <a:p>
            <a:pPr marL="285750" indent="-285750">
              <a:buFont typeface="Arial" panose="020B0604020202020204" pitchFamily="34" charset="0"/>
              <a:buChar char="•"/>
            </a:pPr>
            <a:r>
              <a:rPr lang="en-US" dirty="0">
                <a:hlinkClick r:id="rId3"/>
              </a:rPr>
              <a:t>Student Absence Summary</a:t>
            </a:r>
            <a:endParaRPr lang="en-US" dirty="0"/>
          </a:p>
          <a:p>
            <a:pPr marL="285750" indent="-285750">
              <a:buFont typeface="Arial" panose="020B0604020202020204" pitchFamily="34" charset="0"/>
              <a:buChar char="•"/>
            </a:pPr>
            <a:r>
              <a:rPr lang="en-US" dirty="0">
                <a:hlinkClick r:id="rId4"/>
              </a:rPr>
              <a:t>Incident</a:t>
            </a:r>
            <a:endParaRPr lang="en-US" dirty="0"/>
          </a:p>
          <a:p>
            <a:pPr marL="285750" indent="-285750">
              <a:buFont typeface="Arial" panose="020B0604020202020204" pitchFamily="34" charset="0"/>
              <a:buChar char="•"/>
            </a:pPr>
            <a:r>
              <a:rPr lang="en-US" dirty="0">
                <a:hlinkClick r:id="rId5"/>
              </a:rPr>
              <a:t>Reclassified EL</a:t>
            </a:r>
            <a:endParaRPr lang="en-US" dirty="0"/>
          </a:p>
          <a:p>
            <a:pPr marL="285750" indent="-285750">
              <a:buFont typeface="Arial" panose="020B0604020202020204" pitchFamily="34" charset="0"/>
              <a:buChar char="•"/>
            </a:pPr>
            <a:r>
              <a:rPr lang="en-US" dirty="0">
                <a:hlinkClick r:id="rId6"/>
              </a:rPr>
              <a:t>Student Program</a:t>
            </a:r>
            <a:endParaRPr lang="en-US" dirty="0"/>
          </a:p>
          <a:p>
            <a:pPr marL="285750" indent="-285750">
              <a:buFont typeface="Arial" panose="020B0604020202020204" pitchFamily="34" charset="0"/>
              <a:buChar char="•"/>
            </a:pPr>
            <a:r>
              <a:rPr lang="en-US" dirty="0">
                <a:hlinkClick r:id="rId7"/>
              </a:rPr>
              <a:t>Student Enrollment</a:t>
            </a:r>
            <a:endParaRPr lang="en-US" dirty="0"/>
          </a:p>
          <a:p>
            <a:endParaRPr lang="en-US" dirty="0"/>
          </a:p>
        </p:txBody>
      </p:sp>
      <p:sp>
        <p:nvSpPr>
          <p:cNvPr id="7" name="TextBox 6">
            <a:extLst>
              <a:ext uri="{FF2B5EF4-FFF2-40B4-BE49-F238E27FC236}">
                <a16:creationId xmlns:a16="http://schemas.microsoft.com/office/drawing/2014/main" id="{B5E4AC73-BBAE-6597-67D4-C7DD47E5ACDE}"/>
              </a:ext>
            </a:extLst>
          </p:cNvPr>
          <p:cNvSpPr txBox="1"/>
          <p:nvPr/>
        </p:nvSpPr>
        <p:spPr>
          <a:xfrm>
            <a:off x="965200" y="3648438"/>
            <a:ext cx="3721100" cy="1754326"/>
          </a:xfrm>
          <a:prstGeom prst="rect">
            <a:avLst/>
          </a:prstGeom>
          <a:noFill/>
        </p:spPr>
        <p:txBody>
          <a:bodyPr wrap="square" rtlCol="0">
            <a:spAutoFit/>
          </a:bodyPr>
          <a:lstStyle/>
          <a:p>
            <a:r>
              <a:rPr lang="en-US" dirty="0"/>
              <a:t>CSIS YouTube Training Channel</a:t>
            </a:r>
          </a:p>
          <a:p>
            <a:pPr marL="285750" indent="-285750">
              <a:buFont typeface="Arial" panose="020B0604020202020204" pitchFamily="34" charset="0"/>
              <a:buChar char="•"/>
            </a:pPr>
            <a:r>
              <a:rPr lang="en-US" b="0" i="0" dirty="0">
                <a:effectLst/>
                <a:latin typeface="Roboto" panose="02000000000000000000" pitchFamily="2" charset="0"/>
                <a:hlinkClick r:id="rId8"/>
              </a:rPr>
              <a:t>End of Year (EOY) Data Population Trainings</a:t>
            </a:r>
            <a:endParaRPr lang="en-US" b="0" i="0" dirty="0">
              <a:effectLst/>
              <a:latin typeface="Roboto" panose="02000000000000000000" pitchFamily="2" charset="0"/>
            </a:endParaRPr>
          </a:p>
          <a:p>
            <a:pPr marL="285750" indent="-285750">
              <a:buFont typeface="Arial" panose="020B0604020202020204" pitchFamily="34" charset="0"/>
              <a:buChar char="•"/>
            </a:pPr>
            <a:r>
              <a:rPr lang="en-US" b="0" i="0" dirty="0">
                <a:effectLst/>
                <a:latin typeface="Roboto" panose="02000000000000000000" pitchFamily="2" charset="0"/>
                <a:hlinkClick r:id="rId9"/>
              </a:rPr>
              <a:t>End of Year (EOY) Reporting &amp; Certification Trainings</a:t>
            </a:r>
            <a:endParaRPr lang="en-US" dirty="0"/>
          </a:p>
          <a:p>
            <a:endParaRPr lang="en-US" dirty="0"/>
          </a:p>
        </p:txBody>
      </p:sp>
      <p:sp>
        <p:nvSpPr>
          <p:cNvPr id="5" name="TextBox 4">
            <a:extLst>
              <a:ext uri="{FF2B5EF4-FFF2-40B4-BE49-F238E27FC236}">
                <a16:creationId xmlns:a16="http://schemas.microsoft.com/office/drawing/2014/main" id="{87D11E04-D440-AA11-1B2C-EC452DA2E7DB}"/>
              </a:ext>
            </a:extLst>
          </p:cNvPr>
          <p:cNvSpPr txBox="1"/>
          <p:nvPr/>
        </p:nvSpPr>
        <p:spPr>
          <a:xfrm>
            <a:off x="5904000" y="1617113"/>
            <a:ext cx="5257800" cy="3416320"/>
          </a:xfrm>
          <a:prstGeom prst="rect">
            <a:avLst/>
          </a:prstGeom>
          <a:noFill/>
        </p:spPr>
        <p:txBody>
          <a:bodyPr wrap="square" rtlCol="0">
            <a:spAutoFit/>
          </a:bodyPr>
          <a:lstStyle/>
          <a:p>
            <a:r>
              <a:rPr lang="en-US" dirty="0"/>
              <a:t>Other Information</a:t>
            </a:r>
          </a:p>
          <a:p>
            <a:pPr marL="285750" indent="-285750">
              <a:buClr>
                <a:schemeClr val="tx1"/>
              </a:buClr>
              <a:buFont typeface="Arial" panose="020B0604020202020204" pitchFamily="34" charset="0"/>
              <a:buChar char="•"/>
            </a:pPr>
            <a:r>
              <a:rPr lang="en-US" dirty="0">
                <a:hlinkClick r:id="rId10"/>
              </a:rPr>
              <a:t>Relevant FAQ</a:t>
            </a:r>
            <a:endParaRPr lang="en-US" dirty="0"/>
          </a:p>
          <a:p>
            <a:pPr marL="285750" indent="-285750">
              <a:buClr>
                <a:schemeClr val="tx1"/>
              </a:buClr>
              <a:buFont typeface="Arial" panose="020B0604020202020204" pitchFamily="34" charset="0"/>
              <a:buChar char="•"/>
            </a:pPr>
            <a:r>
              <a:rPr lang="en-US" u="sng" dirty="0">
                <a:solidFill>
                  <a:srgbClr val="CC9933"/>
                </a:solidFill>
                <a:latin typeface="Helvetica Neue"/>
                <a:hlinkClick r:id="rId11"/>
              </a:rPr>
              <a:t>CALPADS Update Flash #208</a:t>
            </a:r>
            <a:r>
              <a:rPr lang="en-US" u="sng" dirty="0">
                <a:solidFill>
                  <a:srgbClr val="CC9933"/>
                </a:solidFill>
                <a:latin typeface="Helvetica Neue"/>
              </a:rPr>
              <a:t> </a:t>
            </a:r>
            <a:r>
              <a:rPr lang="en-US" u="sng" dirty="0">
                <a:latin typeface="Helvetica Neue"/>
              </a:rPr>
              <a:t>(RFEP)</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2"/>
              </a:rPr>
              <a:t>CALPADS Update Flash #203</a:t>
            </a:r>
            <a:r>
              <a:rPr lang="en-US" b="0" i="0" u="sng" dirty="0">
                <a:solidFill>
                  <a:srgbClr val="CC9933"/>
                </a:solidFill>
                <a:effectLst/>
                <a:latin typeface="Helvetica Neue"/>
              </a:rPr>
              <a:t> </a:t>
            </a:r>
            <a:r>
              <a:rPr lang="en-US" b="0" i="0" u="sng" dirty="0">
                <a:effectLst/>
                <a:latin typeface="Helvetica Neue"/>
              </a:rPr>
              <a:t>(PSTS)</a:t>
            </a:r>
            <a:endParaRPr lang="en-US" u="sng" dirty="0">
              <a:latin typeface="Helvetica Neue"/>
            </a:endParaRPr>
          </a:p>
          <a:p>
            <a:pPr marL="285750" indent="-285750">
              <a:buClr>
                <a:schemeClr val="tx1"/>
              </a:buClr>
              <a:buFont typeface="Arial" panose="020B0604020202020204" pitchFamily="34" charset="0"/>
              <a:buChar char="•"/>
            </a:pPr>
            <a:r>
              <a:rPr lang="en-US" u="sng" dirty="0">
                <a:solidFill>
                  <a:srgbClr val="CC9933"/>
                </a:solidFill>
                <a:latin typeface="Helvetica Neue"/>
                <a:hlinkClick r:id="rId13"/>
              </a:rPr>
              <a:t>CALPADS Update FLASH #182</a:t>
            </a:r>
            <a:r>
              <a:rPr lang="en-US" u="sng" dirty="0">
                <a:solidFill>
                  <a:srgbClr val="CC9933"/>
                </a:solidFill>
                <a:latin typeface="Helvetica Neue"/>
              </a:rPr>
              <a:t> </a:t>
            </a:r>
            <a:r>
              <a:rPr lang="en-US" u="sng" dirty="0">
                <a:latin typeface="Helvetica Neue"/>
              </a:rPr>
              <a:t>(Homeless)</a:t>
            </a:r>
          </a:p>
          <a:p>
            <a:pPr marL="285750" indent="-285750">
              <a:buClr>
                <a:schemeClr val="tx1"/>
              </a:buClr>
              <a:buFont typeface="Arial" panose="020B0604020202020204" pitchFamily="34" charset="0"/>
              <a:buChar char="•"/>
            </a:pPr>
            <a:r>
              <a:rPr lang="en-US" u="sng" dirty="0">
                <a:solidFill>
                  <a:srgbClr val="CC9933"/>
                </a:solidFill>
                <a:latin typeface="Helvetica Neue"/>
                <a:hlinkClick r:id="rId14"/>
              </a:rPr>
              <a:t>CALPADS Update FLASH #159</a:t>
            </a:r>
            <a:r>
              <a:rPr lang="en-US" u="sng" dirty="0">
                <a:solidFill>
                  <a:srgbClr val="000000"/>
                </a:solidFill>
                <a:latin typeface="Helvetica Neue"/>
                <a:hlinkClick r:id="rId14"/>
              </a:rPr>
              <a:t> </a:t>
            </a:r>
            <a:r>
              <a:rPr lang="en-US" u="sng" dirty="0">
                <a:solidFill>
                  <a:srgbClr val="000000"/>
                </a:solidFill>
                <a:latin typeface="Helvetica Neue"/>
              </a:rPr>
              <a:t>(Restrains &amp; seclusion)</a:t>
            </a:r>
          </a:p>
          <a:p>
            <a:pPr marL="285750" indent="-285750">
              <a:buClr>
                <a:schemeClr val="tx1"/>
              </a:buClr>
              <a:buFont typeface="Arial" panose="020B0604020202020204" pitchFamily="34" charset="0"/>
              <a:buChar char="•"/>
            </a:pPr>
            <a:r>
              <a:rPr lang="en-US" i="0" u="sng" dirty="0">
                <a:solidFill>
                  <a:srgbClr val="324EED"/>
                </a:solidFill>
                <a:effectLst/>
                <a:latin typeface="Helvetica Neue"/>
                <a:hlinkClick r:id="rId15"/>
              </a:rPr>
              <a:t>NPS Student Incident Guide</a:t>
            </a:r>
            <a:endParaRPr lang="en-US" i="0" u="sng" dirty="0">
              <a:solidFill>
                <a:srgbClr val="324EED"/>
              </a:solidFill>
              <a:effectLst/>
              <a:latin typeface="Helvetica Neue"/>
            </a:endParaRP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6"/>
              </a:rPr>
              <a:t>Incidents FAQ</a:t>
            </a:r>
            <a:endParaRPr lang="en-US" b="0" i="0" u="sng" dirty="0">
              <a:solidFill>
                <a:srgbClr val="CC9933"/>
              </a:solidFill>
              <a:effectLst/>
              <a:latin typeface="Helvetica Neue"/>
            </a:endParaRPr>
          </a:p>
          <a:p>
            <a:pPr marL="285750" indent="-285750">
              <a:buClr>
                <a:schemeClr val="tx1"/>
              </a:buClr>
              <a:buFont typeface="Arial" panose="020B0604020202020204" pitchFamily="34" charset="0"/>
              <a:buChar char="•"/>
            </a:pPr>
            <a:r>
              <a:rPr lang="en-US" u="sng" dirty="0">
                <a:solidFill>
                  <a:srgbClr val="CC9933"/>
                </a:solidFill>
                <a:latin typeface="Helvetica Neue"/>
                <a:hlinkClick r:id="rId17"/>
              </a:rPr>
              <a:t>STAS FAQ</a:t>
            </a:r>
            <a:endParaRPr lang="en-US" b="0" i="0" u="sng" dirty="0">
              <a:solidFill>
                <a:srgbClr val="CC9933"/>
              </a:solidFill>
              <a:effectLst/>
              <a:latin typeface="Helvetica Neue"/>
            </a:endParaRPr>
          </a:p>
          <a:p>
            <a:pPr>
              <a:buClr>
                <a:schemeClr val="tx1"/>
              </a:buClr>
            </a:pPr>
            <a:endParaRPr lang="en-US" i="0" u="none" strike="noStrike" dirty="0">
              <a:solidFill>
                <a:srgbClr val="000000"/>
              </a:solidFill>
              <a:effectLst/>
              <a:latin typeface="Helvetica Neue"/>
            </a:endParaRPr>
          </a:p>
          <a:p>
            <a:endParaRPr lang="en-US" dirty="0"/>
          </a:p>
        </p:txBody>
      </p:sp>
      <p:sp>
        <p:nvSpPr>
          <p:cNvPr id="3" name="Footer Placeholder 2">
            <a:extLst>
              <a:ext uri="{FF2B5EF4-FFF2-40B4-BE49-F238E27FC236}">
                <a16:creationId xmlns:a16="http://schemas.microsoft.com/office/drawing/2014/main" id="{65377D46-D27B-6C5E-E3AD-278ADF013412}"/>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321683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4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4324410" cy="1219200"/>
          </a:xfrm>
        </p:spPr>
        <p:txBody>
          <a:bodyPr vert="horz" lIns="0" tIns="0" rIns="0" bIns="0" rtlCol="0" anchor="t">
            <a:noAutofit/>
          </a:bodyPr>
          <a:lstStyle/>
          <a:p>
            <a:r>
              <a:rPr lang="en-US" dirty="0"/>
              <a:t>Special Education Program, Services, Postsecondary preparation </a:t>
            </a:r>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Footer Placeholder 2">
            <a:extLst>
              <a:ext uri="{FF2B5EF4-FFF2-40B4-BE49-F238E27FC236}">
                <a16:creationId xmlns:a16="http://schemas.microsoft.com/office/drawing/2014/main" id="{DA51479A-8155-D6DC-AEE7-CFE3CA7CAEB4}"/>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16096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160418" y="215459"/>
            <a:ext cx="10515600" cy="660400"/>
          </a:xfrm>
        </p:spPr>
        <p:txBody>
          <a:bodyPr>
            <a:normAutofit/>
          </a:bodyPr>
          <a:lstStyle/>
          <a:p>
            <a:r>
              <a:rPr lang="en-US" sz="3600" dirty="0"/>
              <a:t>EOY 4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Lst>
          </p:cNvPr>
          <p:cNvGraphicFramePr/>
          <p:nvPr>
            <p:extLst>
              <p:ext uri="{D42A27DB-BD31-4B8C-83A1-F6EECF244321}">
                <p14:modId xmlns:p14="http://schemas.microsoft.com/office/powerpoint/2010/main" val="3373939988"/>
              </p:ext>
            </p:extLst>
          </p:nvPr>
        </p:nvGraphicFramePr>
        <p:xfrm>
          <a:off x="-266700" y="1553155"/>
          <a:ext cx="7941236" cy="4695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383263" y="1091490"/>
            <a:ext cx="3575407" cy="461665"/>
          </a:xfrm>
          <a:prstGeom prst="rect">
            <a:avLst/>
          </a:prstGeom>
          <a:noFill/>
        </p:spPr>
        <p:txBody>
          <a:bodyPr wrap="square" rtlCol="0">
            <a:spAutoFit/>
          </a:bodyPr>
          <a:lstStyle/>
          <a:p>
            <a:r>
              <a:rPr lang="en-US" sz="2400" b="1" dirty="0"/>
              <a:t>Data Submitted</a:t>
            </a:r>
          </a:p>
        </p:txBody>
      </p:sp>
      <p:graphicFrame>
        <p:nvGraphicFramePr>
          <p:cNvPr id="4" name="Diagram 3">
            <a:extLst>
              <a:ext uri="{FF2B5EF4-FFF2-40B4-BE49-F238E27FC236}">
                <a16:creationId xmlns:a16="http://schemas.microsoft.com/office/drawing/2014/main" id="{3A72F692-24AB-1626-49F8-A88DBA54F70E}"/>
              </a:ext>
            </a:extLst>
          </p:cNvPr>
          <p:cNvGraphicFramePr/>
          <p:nvPr>
            <p:extLst>
              <p:ext uri="{D42A27DB-BD31-4B8C-83A1-F6EECF244321}">
                <p14:modId xmlns:p14="http://schemas.microsoft.com/office/powerpoint/2010/main" val="3972834026"/>
              </p:ext>
            </p:extLst>
          </p:nvPr>
        </p:nvGraphicFramePr>
        <p:xfrm>
          <a:off x="7154022" y="2997702"/>
          <a:ext cx="4617978" cy="27822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3B5DDE25-99FB-C961-B620-654444E1FE7C}"/>
              </a:ext>
            </a:extLst>
          </p:cNvPr>
          <p:cNvGraphicFramePr/>
          <p:nvPr>
            <p:extLst>
              <p:ext uri="{D42A27DB-BD31-4B8C-83A1-F6EECF244321}">
                <p14:modId xmlns:p14="http://schemas.microsoft.com/office/powerpoint/2010/main" val="1545152452"/>
              </p:ext>
            </p:extLst>
          </p:nvPr>
        </p:nvGraphicFramePr>
        <p:xfrm>
          <a:off x="7157451" y="429565"/>
          <a:ext cx="4617978" cy="25681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Footer Placeholder 2">
            <a:extLst>
              <a:ext uri="{FF2B5EF4-FFF2-40B4-BE49-F238E27FC236}">
                <a16:creationId xmlns:a16="http://schemas.microsoft.com/office/drawing/2014/main" id="{4D0917BD-4C21-D497-C414-483DA7FB8737}"/>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
        <p:nvSpPr>
          <p:cNvPr id="7" name="TextBox 6">
            <a:extLst>
              <a:ext uri="{FF2B5EF4-FFF2-40B4-BE49-F238E27FC236}">
                <a16:creationId xmlns:a16="http://schemas.microsoft.com/office/drawing/2014/main" id="{715898D9-EF4A-AC37-FA20-0BB9E9EA9342}"/>
              </a:ext>
            </a:extLst>
          </p:cNvPr>
          <p:cNvSpPr txBox="1"/>
          <p:nvPr/>
        </p:nvSpPr>
        <p:spPr>
          <a:xfrm>
            <a:off x="7154022" y="5879069"/>
            <a:ext cx="4149306" cy="369332"/>
          </a:xfrm>
          <a:prstGeom prst="rect">
            <a:avLst/>
          </a:prstGeom>
          <a:noFill/>
        </p:spPr>
        <p:txBody>
          <a:bodyPr wrap="square" rtlCol="0">
            <a:spAutoFit/>
          </a:bodyPr>
          <a:lstStyle/>
          <a:p>
            <a:r>
              <a:rPr lang="en-US" dirty="0">
                <a:solidFill>
                  <a:srgbClr val="FF735D"/>
                </a:solidFill>
              </a:rPr>
              <a:t>* Not collected in AY2023-2024</a:t>
            </a:r>
          </a:p>
        </p:txBody>
      </p:sp>
    </p:spTree>
    <p:extLst>
      <p:ext uri="{BB962C8B-B14F-4D97-AF65-F5344CB8AC3E}">
        <p14:creationId xmlns:p14="http://schemas.microsoft.com/office/powerpoint/2010/main" val="4199887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470221"/>
            <a:ext cx="10515600" cy="660400"/>
          </a:xfrm>
        </p:spPr>
        <p:txBody>
          <a:bodyPr>
            <a:normAutofit/>
          </a:bodyPr>
          <a:lstStyle/>
          <a:p>
            <a:r>
              <a:rPr lang="en-US" sz="3600" dirty="0"/>
              <a:t>EOY  4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43359493"/>
              </p:ext>
            </p:extLst>
          </p:nvPr>
        </p:nvGraphicFramePr>
        <p:xfrm>
          <a:off x="646200" y="1130621"/>
          <a:ext cx="11248960" cy="3739446"/>
        </p:xfrm>
        <a:graphic>
          <a:graphicData uri="http://schemas.openxmlformats.org/drawingml/2006/table">
            <a:tbl>
              <a:tblPr firstRow="1" bandRow="1">
                <a:tableStyleId>{0660B408-B3CF-4A94-85FC-2B1E0A45F4A2}</a:tableStyleId>
              </a:tblPr>
              <a:tblGrid>
                <a:gridCol w="1166060">
                  <a:extLst>
                    <a:ext uri="{9D8B030D-6E8A-4147-A177-3AD203B41FA5}">
                      <a16:colId xmlns:a16="http://schemas.microsoft.com/office/drawing/2014/main" val="143209940"/>
                    </a:ext>
                  </a:extLst>
                </a:gridCol>
                <a:gridCol w="1117600">
                  <a:extLst>
                    <a:ext uri="{9D8B030D-6E8A-4147-A177-3AD203B41FA5}">
                      <a16:colId xmlns:a16="http://schemas.microsoft.com/office/drawing/2014/main" val="2664703339"/>
                    </a:ext>
                  </a:extLst>
                </a:gridCol>
                <a:gridCol w="3858548">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SWDS, PLAN, </a:t>
                      </a:r>
                    </a:p>
                    <a:p>
                      <a:r>
                        <a:rPr lang="en-US" sz="1400" dirty="0"/>
                        <a:t>MEET</a:t>
                      </a:r>
                    </a:p>
                  </a:txBody>
                  <a:tcPr/>
                </a:tc>
                <a:tc>
                  <a:txBody>
                    <a:bodyPr/>
                    <a:lstStyle/>
                    <a:p>
                      <a:r>
                        <a:rPr lang="en-US" sz="1400" dirty="0"/>
                        <a:t>Ongoing</a:t>
                      </a:r>
                    </a:p>
                  </a:txBody>
                  <a:tcPr/>
                </a:tc>
                <a:tc>
                  <a:txBody>
                    <a:bodyPr/>
                    <a:lstStyle/>
                    <a:p>
                      <a:r>
                        <a:rPr lang="en-US" sz="1400" dirty="0"/>
                        <a:t>Special Education data is updated as students are tested, meetings are held, records are amended, or eligibility ends. Students' records must be up to date for CAASPP and ELPAC testing</a:t>
                      </a:r>
                    </a:p>
                  </a:txBody>
                  <a:tcPr/>
                </a:tc>
                <a:tc>
                  <a:txBody>
                    <a:bodyPr/>
                    <a:lstStyle/>
                    <a:p>
                      <a:r>
                        <a:rPr lang="en-US" sz="1400" dirty="0"/>
                        <a:t>Transaction/</a:t>
                      </a:r>
                      <a:br>
                        <a:rPr lang="en-US" sz="1400" dirty="0"/>
                      </a:br>
                      <a:r>
                        <a:rPr lang="en-US" sz="1400" dirty="0"/>
                        <a:t>Effective Date</a:t>
                      </a:r>
                    </a:p>
                  </a:txBody>
                  <a:tcPr/>
                </a:tc>
                <a:tc>
                  <a:txBody>
                    <a:bodyPr/>
                    <a:lstStyle/>
                    <a:p>
                      <a:r>
                        <a:rPr lang="en-US" sz="1400" dirty="0"/>
                        <a:t>Reporting LEA (District of Service)</a:t>
                      </a:r>
                    </a:p>
                    <a:p>
                      <a:r>
                        <a:rPr lang="en-US" sz="1400" dirty="0"/>
                        <a:t>SSID</a:t>
                      </a:r>
                    </a:p>
                    <a:p>
                      <a:r>
                        <a:rPr lang="en-US" sz="1400" dirty="0"/>
                        <a:t>Reporting SELPA</a:t>
                      </a:r>
                    </a:p>
                    <a:p>
                      <a:r>
                        <a:rPr lang="en-US" sz="1400" dirty="0"/>
                        <a:t>Special Education Meeting Date</a:t>
                      </a:r>
                    </a:p>
                    <a:p>
                      <a:r>
                        <a:rPr lang="en-US" sz="1400" dirty="0"/>
                        <a:t>Student Special Education Meeting or Amendment Identifier</a:t>
                      </a:r>
                    </a:p>
                    <a:p>
                      <a:r>
                        <a:rPr lang="en-US" sz="1400" dirty="0"/>
                        <a:t>Education Plan Type</a:t>
                      </a:r>
                    </a:p>
                    <a:p>
                      <a:r>
                        <a:rPr lang="en-US" sz="1400" dirty="0"/>
                        <a:t>Education Plan Amendment Date</a:t>
                      </a:r>
                    </a:p>
                  </a:txBody>
                  <a:tcPr/>
                </a:tc>
                <a:extLst>
                  <a:ext uri="{0D108BD9-81ED-4DB2-BD59-A6C34878D82A}">
                    <a16:rowId xmlns:a16="http://schemas.microsoft.com/office/drawing/2014/main" val="1467497692"/>
                  </a:ext>
                </a:extLst>
              </a:tr>
              <a:tr h="0">
                <a:tc>
                  <a:txBody>
                    <a:bodyPr/>
                    <a:lstStyle/>
                    <a:p>
                      <a:r>
                        <a:rPr lang="en-US" sz="1400" dirty="0"/>
                        <a:t>PSTS</a:t>
                      </a:r>
                    </a:p>
                  </a:txBody>
                  <a:tcPr/>
                </a:tc>
                <a:tc>
                  <a:txBody>
                    <a:bodyPr/>
                    <a:lstStyle/>
                    <a:p>
                      <a:r>
                        <a:rPr lang="en-US" sz="1400" dirty="0"/>
                        <a:t>Now</a:t>
                      </a:r>
                    </a:p>
                  </a:txBody>
                  <a:tcPr/>
                </a:tc>
                <a:tc>
                  <a:txBody>
                    <a:bodyPr/>
                    <a:lstStyle/>
                    <a:p>
                      <a:r>
                        <a:rPr lang="en-US" sz="1400" dirty="0"/>
                        <a:t>Student surveys can be submitted as they are received. The operational key includes the SSID and status code so new records can be submitted with minimal risk to replacing others</a:t>
                      </a:r>
                    </a:p>
                  </a:txBody>
                  <a:tcPr/>
                </a:tc>
                <a:tc>
                  <a:txBody>
                    <a:bodyPr/>
                    <a:lstStyle/>
                    <a:p>
                      <a:r>
                        <a:rPr lang="en-US" sz="1400" dirty="0"/>
                        <a:t>Replacement</a:t>
                      </a:r>
                    </a:p>
                  </a:txBody>
                  <a:tcPr/>
                </a:tc>
                <a:tc>
                  <a:txBody>
                    <a:bodyPr/>
                    <a:lstStyle/>
                    <a:p>
                      <a:r>
                        <a:rPr lang="en-US" sz="1400" dirty="0"/>
                        <a:t>Academic Year ID</a:t>
                      </a:r>
                    </a:p>
                    <a:p>
                      <a:r>
                        <a:rPr lang="en-US" sz="1400" dirty="0"/>
                        <a:t>Reporting LEA</a:t>
                      </a:r>
                    </a:p>
                    <a:p>
                      <a:r>
                        <a:rPr lang="en-US" sz="1400" dirty="0"/>
                        <a:t>Education Program Participation Type</a:t>
                      </a:r>
                    </a:p>
                    <a:p>
                      <a:r>
                        <a:rPr lang="en-US" sz="1400" dirty="0"/>
                        <a:t>SSID</a:t>
                      </a:r>
                    </a:p>
                    <a:p>
                      <a:r>
                        <a:rPr lang="en-US" sz="1400" dirty="0"/>
                        <a:t>Postsecondary Status Code</a:t>
                      </a:r>
                    </a:p>
                    <a:p>
                      <a:endParaRPr lang="en-US" sz="1400" dirty="0"/>
                    </a:p>
                  </a:txBody>
                  <a:tcPr/>
                </a:tc>
                <a:extLst>
                  <a:ext uri="{0D108BD9-81ED-4DB2-BD59-A6C34878D82A}">
                    <a16:rowId xmlns:a16="http://schemas.microsoft.com/office/drawing/2014/main" val="175164722"/>
                  </a:ext>
                </a:extLst>
              </a:tr>
            </a:tbl>
          </a:graphicData>
        </a:graphic>
      </p:graphicFrame>
      <p:sp>
        <p:nvSpPr>
          <p:cNvPr id="3" name="Footer Placeholder 2">
            <a:extLst>
              <a:ext uri="{FF2B5EF4-FFF2-40B4-BE49-F238E27FC236}">
                <a16:creationId xmlns:a16="http://schemas.microsoft.com/office/drawing/2014/main" id="{8F1939D2-1180-1411-5336-999F49841640}"/>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882884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B034CE-579A-1B98-20E2-D2B2CF467789}"/>
              </a:ext>
            </a:extLst>
          </p:cNvPr>
          <p:cNvSpPr>
            <a:spLocks noGrp="1"/>
          </p:cNvSpPr>
          <p:nvPr>
            <p:ph type="sldNum" sz="quarter" idx="11"/>
          </p:nvPr>
        </p:nvSpPr>
        <p:spPr/>
        <p:txBody>
          <a:bodyPr/>
          <a:lstStyle/>
          <a:p>
            <a:fld id="{4B73C415-D670-4716-A5EC-CC4D52CA2BAC}" type="slidenum">
              <a:rPr lang="en-US" noProof="0" smtClean="0"/>
              <a:pPr/>
              <a:t>36</a:t>
            </a:fld>
            <a:endParaRPr lang="en-US" noProof="0" dirty="0"/>
          </a:p>
        </p:txBody>
      </p:sp>
      <p:pic>
        <p:nvPicPr>
          <p:cNvPr id="5" name="Picture 4">
            <a:extLst>
              <a:ext uri="{FF2B5EF4-FFF2-40B4-BE49-F238E27FC236}">
                <a16:creationId xmlns:a16="http://schemas.microsoft.com/office/drawing/2014/main" id="{8CCF7ACA-A0F9-CCB2-E40A-AB53CDC4A022}"/>
              </a:ext>
            </a:extLst>
          </p:cNvPr>
          <p:cNvPicPr>
            <a:picLocks noChangeAspect="1"/>
          </p:cNvPicPr>
          <p:nvPr/>
        </p:nvPicPr>
        <p:blipFill>
          <a:blip r:embed="rId3"/>
          <a:stretch>
            <a:fillRect/>
          </a:stretch>
        </p:blipFill>
        <p:spPr>
          <a:xfrm>
            <a:off x="432000" y="1681753"/>
            <a:ext cx="4690236" cy="4227214"/>
          </a:xfrm>
          <a:prstGeom prst="rect">
            <a:avLst/>
          </a:prstGeom>
        </p:spPr>
      </p:pic>
      <p:sp>
        <p:nvSpPr>
          <p:cNvPr id="6" name="Title 7">
            <a:extLst>
              <a:ext uri="{FF2B5EF4-FFF2-40B4-BE49-F238E27FC236}">
                <a16:creationId xmlns:a16="http://schemas.microsoft.com/office/drawing/2014/main" id="{640FC248-8CCA-7114-4A57-8AEB94E798AA}"/>
              </a:ext>
            </a:extLst>
          </p:cNvPr>
          <p:cNvSpPr txBox="1">
            <a:spLocks/>
          </p:cNvSpPr>
          <p:nvPr/>
        </p:nvSpPr>
        <p:spPr>
          <a:xfrm>
            <a:off x="722442" y="536837"/>
            <a:ext cx="11092022" cy="961021"/>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dirty="0"/>
              <a:t>Pain Points </a:t>
            </a:r>
            <a:r>
              <a:rPr lang="en-US" sz="2400" dirty="0"/>
              <a:t>SWD PSTS Survey</a:t>
            </a:r>
          </a:p>
        </p:txBody>
      </p:sp>
      <p:sp>
        <p:nvSpPr>
          <p:cNvPr id="9" name="TextBox 8">
            <a:extLst>
              <a:ext uri="{FF2B5EF4-FFF2-40B4-BE49-F238E27FC236}">
                <a16:creationId xmlns:a16="http://schemas.microsoft.com/office/drawing/2014/main" id="{549719A5-B8D7-C7B4-4C26-FADBC70CA5FD}"/>
              </a:ext>
            </a:extLst>
          </p:cNvPr>
          <p:cNvSpPr txBox="1"/>
          <p:nvPr/>
        </p:nvSpPr>
        <p:spPr>
          <a:xfrm>
            <a:off x="6268453" y="1215189"/>
            <a:ext cx="4596063" cy="4247317"/>
          </a:xfrm>
          <a:prstGeom prst="rect">
            <a:avLst/>
          </a:prstGeom>
          <a:noFill/>
        </p:spPr>
        <p:txBody>
          <a:bodyPr wrap="square" rtlCol="0">
            <a:spAutoFit/>
          </a:bodyPr>
          <a:lstStyle/>
          <a:p>
            <a:r>
              <a:rPr lang="en-US" dirty="0"/>
              <a:t>LEAs are required to report outcomes for SWD who exited secondary education and did not re-enroll</a:t>
            </a:r>
          </a:p>
          <a:p>
            <a:pPr algn="l">
              <a:buFont typeface="Arial" panose="020B0604020202020204" pitchFamily="34" charset="0"/>
              <a:buChar char="•"/>
            </a:pPr>
            <a:endParaRPr lang="en-US" b="0" i="0" dirty="0">
              <a:solidFill>
                <a:srgbClr val="161F2A"/>
              </a:solidFill>
              <a:effectLst/>
              <a:latin typeface="Lato" panose="020F0502020204030203" pitchFamily="34" charset="0"/>
            </a:endParaRPr>
          </a:p>
          <a:p>
            <a:pPr marL="285750" indent="-285750">
              <a:buFont typeface="Arial" panose="020B0604020202020204" pitchFamily="34" charset="0"/>
              <a:buChar char="•"/>
            </a:pPr>
            <a:r>
              <a:rPr lang="en-US" dirty="0"/>
              <a:t>When must data be reported?</a:t>
            </a:r>
          </a:p>
          <a:p>
            <a:pPr marL="285750" indent="-285750">
              <a:buFont typeface="Arial" panose="020B0604020202020204" pitchFamily="34" charset="0"/>
              <a:buChar char="•"/>
            </a:pPr>
            <a:r>
              <a:rPr lang="en-US" dirty="0"/>
              <a:t>For whom must the data be reported?</a:t>
            </a:r>
          </a:p>
          <a:p>
            <a:pPr marL="285750" indent="-285750">
              <a:buFont typeface="Arial" panose="020B0604020202020204" pitchFamily="34" charset="0"/>
              <a:buChar char="•"/>
            </a:pPr>
            <a:r>
              <a:rPr lang="en-US" dirty="0"/>
              <a:t>How many outcomes can be reported for a student?</a:t>
            </a:r>
          </a:p>
          <a:p>
            <a:pPr marL="285750" indent="-285750">
              <a:buFont typeface="Arial" panose="020B0604020202020204" pitchFamily="34" charset="0"/>
              <a:buChar char="•"/>
            </a:pPr>
            <a:r>
              <a:rPr lang="en-US" dirty="0"/>
              <a:t>Can a student be submitted in Fall 2 and EOY 4?</a:t>
            </a:r>
          </a:p>
          <a:p>
            <a:pPr marL="285750" indent="-285750">
              <a:buFont typeface="Arial" panose="020B0604020202020204" pitchFamily="34" charset="0"/>
              <a:buChar char="•"/>
            </a:pPr>
            <a:r>
              <a:rPr lang="en-US" dirty="0"/>
              <a:t>Is there are hierarchy for multiple outcomes?</a:t>
            </a:r>
          </a:p>
          <a:p>
            <a:pPr marL="285750" indent="-285750">
              <a:buFont typeface="Arial" panose="020B0604020202020204" pitchFamily="34" charset="0"/>
              <a:buChar char="•"/>
            </a:pPr>
            <a:r>
              <a:rPr lang="en-US" dirty="0"/>
              <a:t>Are transition students reported?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Footer Placeholder 2">
            <a:extLst>
              <a:ext uri="{FF2B5EF4-FFF2-40B4-BE49-F238E27FC236}">
                <a16:creationId xmlns:a16="http://schemas.microsoft.com/office/drawing/2014/main" id="{7A74D866-B857-F89D-0870-8728A7135CEC}"/>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955353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descr="report 16.1">
            <a:extLst>
              <a:ext uri="{FF2B5EF4-FFF2-40B4-BE49-F238E27FC236}">
                <a16:creationId xmlns:a16="http://schemas.microsoft.com/office/drawing/2014/main" id="{56715B47-C39C-4B38-87F3-F4D40E4CB77C}"/>
              </a:ext>
            </a:extLst>
          </p:cNvPr>
          <p:cNvGraphicFramePr/>
          <p:nvPr/>
        </p:nvGraphicFramePr>
        <p:xfrm>
          <a:off x="3110839" y="449380"/>
          <a:ext cx="2175649" cy="1130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descr="report 16.2">
            <a:extLst>
              <a:ext uri="{FF2B5EF4-FFF2-40B4-BE49-F238E27FC236}">
                <a16:creationId xmlns:a16="http://schemas.microsoft.com/office/drawing/2014/main" id="{A1183759-35D5-422F-BE0E-B456ECF8DCCF}"/>
              </a:ext>
            </a:extLst>
          </p:cNvPr>
          <p:cNvGraphicFramePr/>
          <p:nvPr/>
        </p:nvGraphicFramePr>
        <p:xfrm>
          <a:off x="3110839" y="1539775"/>
          <a:ext cx="2119839" cy="885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442921" y="535605"/>
            <a:ext cx="2346990" cy="1622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i="0" u="none" strike="noStrike" kern="1200" cap="none" spc="0" normalizeH="0" baseline="0" noProof="0">
                <a:ln>
                  <a:noFill/>
                </a:ln>
                <a:solidFill>
                  <a:srgbClr val="161569"/>
                </a:solidFill>
                <a:effectLst/>
                <a:uLnTx/>
                <a:uFillTx/>
                <a:latin typeface="+mj-lt"/>
                <a:ea typeface="+mn-ea"/>
                <a:cs typeface="Arial" charset="0"/>
              </a:rPr>
              <a:t>EOY 4 Reports</a:t>
            </a:r>
            <a:br>
              <a:rPr kumimoji="0" lang="en-US" sz="3200" i="0" u="none" strike="noStrike" kern="1200" cap="none" spc="0" normalizeH="0" baseline="0" noProof="0">
                <a:ln>
                  <a:noFill/>
                </a:ln>
                <a:solidFill>
                  <a:srgbClr val="161569"/>
                </a:solidFill>
                <a:effectLst/>
                <a:uLnTx/>
                <a:uFillTx/>
                <a:latin typeface="+mj-lt"/>
                <a:ea typeface="+mn-ea"/>
                <a:cs typeface="Arial" charset="0"/>
              </a:rPr>
            </a:br>
            <a:r>
              <a:rPr lang="en-US" sz="2000">
                <a:ea typeface="+mn-ea"/>
                <a:cs typeface="Arial" charset="0"/>
              </a:rPr>
              <a:t>Students with disabilities</a:t>
            </a:r>
            <a:endParaRPr kumimoji="0" lang="en-US" sz="2000" i="0" u="none" strike="noStrike" kern="1200" cap="none" spc="0" normalizeH="0" baseline="0" noProof="0">
              <a:ln>
                <a:noFill/>
              </a:ln>
              <a:solidFill>
                <a:srgbClr val="161569"/>
              </a:solidFill>
              <a:effectLst/>
              <a:uLnTx/>
              <a:uFillTx/>
              <a:ea typeface="+mn-ea"/>
              <a:cs typeface="Arial" charset="0"/>
            </a:endParaRPr>
          </a:p>
        </p:txBody>
      </p:sp>
      <p:grpSp>
        <p:nvGrpSpPr>
          <p:cNvPr id="51" name="Group 50" descr="legend showing aggregate report drill to supporting report">
            <a:extLst>
              <a:ext uri="{FF2B5EF4-FFF2-40B4-BE49-F238E27FC236}">
                <a16:creationId xmlns:a16="http://schemas.microsoft.com/office/drawing/2014/main" id="{83486EEE-2F9B-4F16-9041-3B3049AD1EBA}"/>
              </a:ext>
            </a:extLst>
          </p:cNvPr>
          <p:cNvGrpSpPr/>
          <p:nvPr/>
        </p:nvGrpSpPr>
        <p:grpSpPr>
          <a:xfrm>
            <a:off x="986877" y="3031813"/>
            <a:ext cx="1048995" cy="1640918"/>
            <a:chOff x="10121773" y="1125343"/>
            <a:chExt cx="1515107" cy="2303657"/>
          </a:xfrm>
          <a:solidFill>
            <a:schemeClr val="bg1"/>
          </a:solidFill>
          <a:effectLst>
            <a:outerShdw blurRad="63500" algn="ctr" rotWithShape="0">
              <a:prstClr val="black">
                <a:alpha val="40000"/>
              </a:prstClr>
            </a:outerShdw>
          </a:effectLst>
        </p:grpSpPr>
        <p:sp>
          <p:nvSpPr>
            <p:cNvPr id="52" name="Rectangle: Rounded Corners 51">
              <a:extLst>
                <a:ext uri="{FF2B5EF4-FFF2-40B4-BE49-F238E27FC236}">
                  <a16:creationId xmlns:a16="http://schemas.microsoft.com/office/drawing/2014/main" id="{9F252214-E796-4DAD-95C5-39E048635CDE}"/>
                </a:ext>
              </a:extLst>
            </p:cNvPr>
            <p:cNvSpPr/>
            <p:nvPr/>
          </p:nvSpPr>
          <p:spPr>
            <a:xfrm>
              <a:off x="10121773" y="1125343"/>
              <a:ext cx="1515107" cy="2303657"/>
            </a:xfrm>
            <a:prstGeom prst="roundRect">
              <a:avLst>
                <a:gd name="adj" fmla="val 6016"/>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aphicFrame>
          <p:nvGraphicFramePr>
            <p:cNvPr id="53" name="Diagram 52">
              <a:extLst>
                <a:ext uri="{FF2B5EF4-FFF2-40B4-BE49-F238E27FC236}">
                  <a16:creationId xmlns:a16="http://schemas.microsoft.com/office/drawing/2014/main" id="{F4CA37B2-976A-4614-A1C4-FB3A02E4DEAB}"/>
                </a:ext>
              </a:extLst>
            </p:cNvPr>
            <p:cNvGraphicFramePr/>
            <p:nvPr/>
          </p:nvGraphicFramePr>
          <p:xfrm>
            <a:off x="10383775" y="1557343"/>
            <a:ext cx="991107" cy="170829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54" name="AutoShape 2">
              <a:extLst>
                <a:ext uri="{FF2B5EF4-FFF2-40B4-BE49-F238E27FC236}">
                  <a16:creationId xmlns:a16="http://schemas.microsoft.com/office/drawing/2014/main" id="{16FE1AC0-C9B3-4C43-BCE8-7CBB2636706D}"/>
                </a:ext>
              </a:extLst>
            </p:cNvPr>
            <p:cNvSpPr txBox="1">
              <a:spLocks noChangeArrowheads="1"/>
            </p:cNvSpPr>
            <p:nvPr/>
          </p:nvSpPr>
          <p:spPr>
            <a:xfrm>
              <a:off x="10489646" y="1125343"/>
              <a:ext cx="779363" cy="432000"/>
            </a:xfrm>
            <a:prstGeom prst="rect">
              <a:avLst/>
            </a:prstGeom>
            <a:grpFill/>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graphicFrame>
        <p:nvGraphicFramePr>
          <p:cNvPr id="8" name="Diagram 7" descr="report 16.3">
            <a:extLst>
              <a:ext uri="{FF2B5EF4-FFF2-40B4-BE49-F238E27FC236}">
                <a16:creationId xmlns:a16="http://schemas.microsoft.com/office/drawing/2014/main" id="{88BDA9A2-5E9A-6E4E-17F3-0C4F75C2394E}"/>
              </a:ext>
            </a:extLst>
          </p:cNvPr>
          <p:cNvGraphicFramePr/>
          <p:nvPr/>
        </p:nvGraphicFramePr>
        <p:xfrm>
          <a:off x="5863632" y="1096332"/>
          <a:ext cx="2195383" cy="106219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9" name="Group 8">
            <a:extLst>
              <a:ext uri="{FF2B5EF4-FFF2-40B4-BE49-F238E27FC236}">
                <a16:creationId xmlns:a16="http://schemas.microsoft.com/office/drawing/2014/main" id="{1C36F042-4E07-F8F9-252C-3DE12E0727CB}"/>
              </a:ext>
              <a:ext uri="{C183D7F6-B498-43B3-948B-1728B52AA6E4}">
                <adec:decorative xmlns:adec="http://schemas.microsoft.com/office/drawing/2017/decorative" val="1"/>
              </a:ext>
            </a:extLst>
          </p:cNvPr>
          <p:cNvGrpSpPr/>
          <p:nvPr/>
        </p:nvGrpSpPr>
        <p:grpSpPr>
          <a:xfrm>
            <a:off x="5116576" y="1501225"/>
            <a:ext cx="570252" cy="440904"/>
            <a:chOff x="2039882" y="-48682"/>
            <a:chExt cx="570252" cy="440904"/>
          </a:xfrm>
          <a:solidFill>
            <a:srgbClr val="AFDDDB"/>
          </a:solidFill>
        </p:grpSpPr>
        <p:sp>
          <p:nvSpPr>
            <p:cNvPr id="10" name="Arrow: Right 9">
              <a:extLst>
                <a:ext uri="{FF2B5EF4-FFF2-40B4-BE49-F238E27FC236}">
                  <a16:creationId xmlns:a16="http://schemas.microsoft.com/office/drawing/2014/main" id="{6442A8B7-403A-B95C-0E62-76CBA3798CA7}"/>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11" name="Arrow: Right 4">
              <a:extLst>
                <a:ext uri="{FF2B5EF4-FFF2-40B4-BE49-F238E27FC236}">
                  <a16:creationId xmlns:a16="http://schemas.microsoft.com/office/drawing/2014/main" id="{75B1FEF3-9C68-AEFA-B2B7-BC016842BDA5}"/>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aphicFrame>
        <p:nvGraphicFramePr>
          <p:cNvPr id="5" name="Diagram 4" descr="report 16.5 drill t 16.6">
            <a:extLst>
              <a:ext uri="{FF2B5EF4-FFF2-40B4-BE49-F238E27FC236}">
                <a16:creationId xmlns:a16="http://schemas.microsoft.com/office/drawing/2014/main" id="{72BC458F-D536-6442-CF03-A60E5585B2D1}"/>
              </a:ext>
            </a:extLst>
          </p:cNvPr>
          <p:cNvGraphicFramePr/>
          <p:nvPr>
            <p:extLst>
              <p:ext uri="{D42A27DB-BD31-4B8C-83A1-F6EECF244321}">
                <p14:modId xmlns:p14="http://schemas.microsoft.com/office/powerpoint/2010/main" val="757697353"/>
              </p:ext>
            </p:extLst>
          </p:nvPr>
        </p:nvGraphicFramePr>
        <p:xfrm>
          <a:off x="3110839" y="2681228"/>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6" name="Diagram 5" descr="report 16.9 drill to 16.10">
            <a:extLst>
              <a:ext uri="{FF2B5EF4-FFF2-40B4-BE49-F238E27FC236}">
                <a16:creationId xmlns:a16="http://schemas.microsoft.com/office/drawing/2014/main" id="{4D8DCCB4-C1CC-CA01-7660-B362AADDD07D}"/>
              </a:ext>
            </a:extLst>
          </p:cNvPr>
          <p:cNvGraphicFramePr/>
          <p:nvPr>
            <p:extLst>
              <p:ext uri="{D42A27DB-BD31-4B8C-83A1-F6EECF244321}">
                <p14:modId xmlns:p14="http://schemas.microsoft.com/office/powerpoint/2010/main" val="2109746055"/>
              </p:ext>
            </p:extLst>
          </p:nvPr>
        </p:nvGraphicFramePr>
        <p:xfrm>
          <a:off x="3156854" y="3747555"/>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2" name="Diagram 11" descr="report 17.3 drill to 17.4">
            <a:extLst>
              <a:ext uri="{FF2B5EF4-FFF2-40B4-BE49-F238E27FC236}">
                <a16:creationId xmlns:a16="http://schemas.microsoft.com/office/drawing/2014/main" id="{C5BB5CD1-6EC5-B966-1622-617D022E1538}"/>
              </a:ext>
            </a:extLst>
          </p:cNvPr>
          <p:cNvGraphicFramePr/>
          <p:nvPr>
            <p:extLst>
              <p:ext uri="{D42A27DB-BD31-4B8C-83A1-F6EECF244321}">
                <p14:modId xmlns:p14="http://schemas.microsoft.com/office/powerpoint/2010/main" val="864056375"/>
              </p:ext>
            </p:extLst>
          </p:nvPr>
        </p:nvGraphicFramePr>
        <p:xfrm>
          <a:off x="3156854" y="4813882"/>
          <a:ext cx="4862559" cy="88502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3" name="Diagram 12" descr="report 16.11">
            <a:extLst>
              <a:ext uri="{FF2B5EF4-FFF2-40B4-BE49-F238E27FC236}">
                <a16:creationId xmlns:a16="http://schemas.microsoft.com/office/drawing/2014/main" id="{5A934CB0-9C8F-E0A0-7350-6D99658B0FAA}"/>
              </a:ext>
            </a:extLst>
          </p:cNvPr>
          <p:cNvGraphicFramePr/>
          <p:nvPr/>
        </p:nvGraphicFramePr>
        <p:xfrm>
          <a:off x="8879530" y="1893699"/>
          <a:ext cx="2195383" cy="1062191"/>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3" name="Diagram 2" descr="report 16.11">
            <a:extLst>
              <a:ext uri="{FF2B5EF4-FFF2-40B4-BE49-F238E27FC236}">
                <a16:creationId xmlns:a16="http://schemas.microsoft.com/office/drawing/2014/main" id="{03ED55FD-4E66-B548-F00D-8E5B14058941}"/>
              </a:ext>
            </a:extLst>
          </p:cNvPr>
          <p:cNvGraphicFramePr/>
          <p:nvPr/>
        </p:nvGraphicFramePr>
        <p:xfrm>
          <a:off x="8954438" y="3321176"/>
          <a:ext cx="2195383" cy="1062191"/>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sp>
        <p:nvSpPr>
          <p:cNvPr id="4" name="Footer Placeholder 2">
            <a:extLst>
              <a:ext uri="{FF2B5EF4-FFF2-40B4-BE49-F238E27FC236}">
                <a16:creationId xmlns:a16="http://schemas.microsoft.com/office/drawing/2014/main" id="{1B60B074-620C-B6C9-2132-E736983D87ED}"/>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868704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0F9E2-6E85-2E7E-B085-15E3DE185D65}"/>
              </a:ext>
            </a:extLst>
          </p:cNvPr>
          <p:cNvSpPr>
            <a:spLocks noGrp="1"/>
          </p:cNvSpPr>
          <p:nvPr>
            <p:ph type="title"/>
          </p:nvPr>
        </p:nvSpPr>
        <p:spPr>
          <a:xfrm>
            <a:off x="560209" y="518696"/>
            <a:ext cx="11340000" cy="432000"/>
          </a:xfrm>
        </p:spPr>
        <p:txBody>
          <a:bodyPr/>
          <a:lstStyle/>
          <a:p>
            <a:r>
              <a:rPr lang="en-US" dirty="0"/>
              <a:t>Postsecondary  Status Data Analysis</a:t>
            </a:r>
          </a:p>
        </p:txBody>
      </p:sp>
      <p:sp>
        <p:nvSpPr>
          <p:cNvPr id="7" name="Content Placeholder 6">
            <a:extLst>
              <a:ext uri="{FF2B5EF4-FFF2-40B4-BE49-F238E27FC236}">
                <a16:creationId xmlns:a16="http://schemas.microsoft.com/office/drawing/2014/main" id="{EACC253D-3FD4-63AB-5B05-6A22D1079B8B}"/>
              </a:ext>
            </a:extLst>
          </p:cNvPr>
          <p:cNvSpPr>
            <a:spLocks noGrp="1"/>
          </p:cNvSpPr>
          <p:nvPr>
            <p:ph idx="1"/>
          </p:nvPr>
        </p:nvSpPr>
        <p:spPr>
          <a:xfrm>
            <a:off x="560209" y="1275347"/>
            <a:ext cx="11340000" cy="833187"/>
          </a:xfrm>
        </p:spPr>
        <p:txBody>
          <a:bodyPr/>
          <a:lstStyle/>
          <a:p>
            <a:pPr marL="0" indent="0" algn="ctr">
              <a:buNone/>
            </a:pPr>
            <a:r>
              <a:rPr lang="en-US" dirty="0"/>
              <a:t>Supporting Report 17.4 will list SWD and their postsecondary outcomes.  Detail data is often found in supporting reports, data coordinators should ensure that the proper report is reviewed early in the submission window so there is time to reconcile data</a:t>
            </a:r>
          </a:p>
        </p:txBody>
      </p:sp>
      <p:sp>
        <p:nvSpPr>
          <p:cNvPr id="3" name="Slide Number Placeholder 2">
            <a:extLst>
              <a:ext uri="{FF2B5EF4-FFF2-40B4-BE49-F238E27FC236}">
                <a16:creationId xmlns:a16="http://schemas.microsoft.com/office/drawing/2014/main" id="{FF9A2C90-4660-B83A-DC8F-6853CA07ACFF}"/>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pic>
        <p:nvPicPr>
          <p:cNvPr id="5" name="Picture 4">
            <a:extLst>
              <a:ext uri="{FF2B5EF4-FFF2-40B4-BE49-F238E27FC236}">
                <a16:creationId xmlns:a16="http://schemas.microsoft.com/office/drawing/2014/main" id="{8FF97B47-78CE-52CF-6040-584367C09E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2829" y="2325837"/>
            <a:ext cx="10214760" cy="3744854"/>
          </a:xfrm>
          <a:prstGeom prst="rect">
            <a:avLst/>
          </a:prstGeom>
        </p:spPr>
      </p:pic>
      <p:sp>
        <p:nvSpPr>
          <p:cNvPr id="4" name="Footer Placeholder 2">
            <a:extLst>
              <a:ext uri="{FF2B5EF4-FFF2-40B4-BE49-F238E27FC236}">
                <a16:creationId xmlns:a16="http://schemas.microsoft.com/office/drawing/2014/main" id="{4C40B658-B13A-180E-6D94-B6331EFA0850}"/>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997387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C9A7-7AA8-FCAE-3CE7-950445585237}"/>
              </a:ext>
            </a:extLst>
          </p:cNvPr>
          <p:cNvSpPr>
            <a:spLocks noGrp="1"/>
          </p:cNvSpPr>
          <p:nvPr>
            <p:ph type="title"/>
          </p:nvPr>
        </p:nvSpPr>
        <p:spPr/>
        <p:txBody>
          <a:bodyPr/>
          <a:lstStyle/>
          <a:p>
            <a:r>
              <a:rPr lang="en-US" dirty="0"/>
              <a:t>Available EOY 4 Training</a:t>
            </a:r>
          </a:p>
        </p:txBody>
      </p:sp>
      <p:sp>
        <p:nvSpPr>
          <p:cNvPr id="4" name="Slide Number Placeholder 3">
            <a:extLst>
              <a:ext uri="{FF2B5EF4-FFF2-40B4-BE49-F238E27FC236}">
                <a16:creationId xmlns:a16="http://schemas.microsoft.com/office/drawing/2014/main" id="{D3431CBD-908B-3571-E9AA-1526436F8260}"/>
              </a:ext>
            </a:extLst>
          </p:cNvPr>
          <p:cNvSpPr>
            <a:spLocks noGrp="1"/>
          </p:cNvSpPr>
          <p:nvPr>
            <p:ph type="sldNum" sz="quarter" idx="11"/>
          </p:nvPr>
        </p:nvSpPr>
        <p:spPr/>
        <p:txBody>
          <a:bodyPr/>
          <a:lstStyle/>
          <a:p>
            <a:fld id="{4B73C415-D670-4716-A5EC-CC4D52CA2BAC}" type="slidenum">
              <a:rPr lang="en-US" noProof="0" smtClean="0"/>
              <a:pPr/>
              <a:t>39</a:t>
            </a:fld>
            <a:endParaRPr lang="en-US" noProof="0" dirty="0"/>
          </a:p>
        </p:txBody>
      </p:sp>
      <p:sp>
        <p:nvSpPr>
          <p:cNvPr id="6" name="TextBox 5">
            <a:extLst>
              <a:ext uri="{FF2B5EF4-FFF2-40B4-BE49-F238E27FC236}">
                <a16:creationId xmlns:a16="http://schemas.microsoft.com/office/drawing/2014/main" id="{38606790-3E25-135B-6C71-D344CF5F1265}"/>
              </a:ext>
            </a:extLst>
          </p:cNvPr>
          <p:cNvSpPr txBox="1"/>
          <p:nvPr/>
        </p:nvSpPr>
        <p:spPr>
          <a:xfrm>
            <a:off x="965200" y="1549600"/>
            <a:ext cx="3467100" cy="2862322"/>
          </a:xfrm>
          <a:prstGeom prst="rect">
            <a:avLst/>
          </a:prstGeom>
          <a:noFill/>
        </p:spPr>
        <p:txBody>
          <a:bodyPr wrap="square" rtlCol="0">
            <a:spAutoFit/>
          </a:bodyPr>
          <a:lstStyle/>
          <a:p>
            <a:r>
              <a:rPr lang="en-US" dirty="0"/>
              <a:t>CALPADS User Manual</a:t>
            </a:r>
          </a:p>
          <a:p>
            <a:pPr marL="285750" indent="-285750">
              <a:buFont typeface="Arial" panose="020B0604020202020204" pitchFamily="34" charset="0"/>
              <a:buChar char="•"/>
            </a:pPr>
            <a:r>
              <a:rPr lang="en-US" dirty="0">
                <a:hlinkClick r:id="rId3"/>
              </a:rPr>
              <a:t>Students with Disabilities Status (SWDS)</a:t>
            </a:r>
            <a:endParaRPr lang="en-US" dirty="0"/>
          </a:p>
          <a:p>
            <a:pPr marL="285750" indent="-285750">
              <a:buFont typeface="Arial" panose="020B0604020202020204" pitchFamily="34" charset="0"/>
              <a:buChar char="•"/>
            </a:pPr>
            <a:r>
              <a:rPr lang="en-US" dirty="0">
                <a:hlinkClick r:id="rId4"/>
              </a:rPr>
              <a:t>Special Education Plan (PLAN)</a:t>
            </a:r>
            <a:endParaRPr lang="en-US" dirty="0"/>
          </a:p>
          <a:p>
            <a:pPr marL="285750" indent="-285750">
              <a:buFont typeface="Arial" panose="020B0604020202020204" pitchFamily="34" charset="0"/>
              <a:buChar char="•"/>
            </a:pPr>
            <a:r>
              <a:rPr lang="en-US" dirty="0">
                <a:hlinkClick r:id="rId5"/>
              </a:rPr>
              <a:t>Special Education Meetings (MEET)</a:t>
            </a:r>
            <a:endParaRPr lang="en-US" dirty="0"/>
          </a:p>
          <a:p>
            <a:pPr marL="285750" indent="-285750">
              <a:buFont typeface="Arial" panose="020B0604020202020204" pitchFamily="34" charset="0"/>
              <a:buChar char="•"/>
            </a:pPr>
            <a:r>
              <a:rPr lang="en-US" dirty="0">
                <a:hlinkClick r:id="rId6"/>
              </a:rPr>
              <a:t>Special Education Services (SERV)</a:t>
            </a:r>
            <a:r>
              <a:rPr lang="en-US" dirty="0"/>
              <a:t> </a:t>
            </a:r>
          </a:p>
          <a:p>
            <a:pPr marL="285750" indent="-285750">
              <a:buFont typeface="Arial" panose="020B0604020202020204" pitchFamily="34" charset="0"/>
              <a:buChar char="•"/>
            </a:pPr>
            <a:r>
              <a:rPr lang="en-US" dirty="0">
                <a:hlinkClick r:id="rId7"/>
              </a:rPr>
              <a:t>Postsecondary Status</a:t>
            </a:r>
            <a:endParaRPr lang="en-US" dirty="0"/>
          </a:p>
        </p:txBody>
      </p:sp>
      <p:sp>
        <p:nvSpPr>
          <p:cNvPr id="7" name="TextBox 6">
            <a:extLst>
              <a:ext uri="{FF2B5EF4-FFF2-40B4-BE49-F238E27FC236}">
                <a16:creationId xmlns:a16="http://schemas.microsoft.com/office/drawing/2014/main" id="{B5E4AC73-BBAE-6597-67D4-C7DD47E5ACDE}"/>
              </a:ext>
            </a:extLst>
          </p:cNvPr>
          <p:cNvSpPr txBox="1"/>
          <p:nvPr/>
        </p:nvSpPr>
        <p:spPr>
          <a:xfrm>
            <a:off x="7863219" y="1549600"/>
            <a:ext cx="3721100" cy="1754326"/>
          </a:xfrm>
          <a:prstGeom prst="rect">
            <a:avLst/>
          </a:prstGeom>
          <a:noFill/>
        </p:spPr>
        <p:txBody>
          <a:bodyPr wrap="square" rtlCol="0">
            <a:spAutoFit/>
          </a:bodyPr>
          <a:lstStyle/>
          <a:p>
            <a:r>
              <a:rPr lang="en-US" dirty="0"/>
              <a:t>CSIS YouTube Training Channel</a:t>
            </a:r>
          </a:p>
          <a:p>
            <a:pPr marL="285750" indent="-285750">
              <a:buFont typeface="Arial" panose="020B0604020202020204" pitchFamily="34" charset="0"/>
              <a:buChar char="•"/>
            </a:pPr>
            <a:r>
              <a:rPr lang="en-US" b="0" i="0" dirty="0">
                <a:effectLst/>
                <a:latin typeface="Roboto" panose="02000000000000000000" pitchFamily="2" charset="0"/>
                <a:hlinkClick r:id="rId8"/>
              </a:rPr>
              <a:t>End of Year (EOY) Data Population Trainings</a:t>
            </a:r>
            <a:endParaRPr lang="en-US" b="0" i="0" dirty="0">
              <a:effectLst/>
              <a:latin typeface="Roboto" panose="02000000000000000000" pitchFamily="2" charset="0"/>
            </a:endParaRPr>
          </a:p>
          <a:p>
            <a:pPr marL="285750" indent="-285750">
              <a:buFont typeface="Arial" panose="020B0604020202020204" pitchFamily="34" charset="0"/>
              <a:buChar char="•"/>
            </a:pPr>
            <a:r>
              <a:rPr lang="en-US" b="0" i="0" dirty="0">
                <a:effectLst/>
                <a:latin typeface="Roboto" panose="02000000000000000000" pitchFamily="2" charset="0"/>
                <a:hlinkClick r:id="rId9"/>
              </a:rPr>
              <a:t>End of Year (EOY) Reporting &amp; Certification Trainings</a:t>
            </a:r>
            <a:endParaRPr lang="en-US" dirty="0"/>
          </a:p>
          <a:p>
            <a:endParaRPr lang="en-US" dirty="0"/>
          </a:p>
        </p:txBody>
      </p:sp>
      <p:sp>
        <p:nvSpPr>
          <p:cNvPr id="5" name="TextBox 4">
            <a:extLst>
              <a:ext uri="{FF2B5EF4-FFF2-40B4-BE49-F238E27FC236}">
                <a16:creationId xmlns:a16="http://schemas.microsoft.com/office/drawing/2014/main" id="{208ED643-C2FA-BC85-DDE9-8DBB1B958D2D}"/>
              </a:ext>
            </a:extLst>
          </p:cNvPr>
          <p:cNvSpPr txBox="1"/>
          <p:nvPr/>
        </p:nvSpPr>
        <p:spPr>
          <a:xfrm>
            <a:off x="4292602" y="1470009"/>
            <a:ext cx="3467100" cy="4247317"/>
          </a:xfrm>
          <a:prstGeom prst="rect">
            <a:avLst/>
          </a:prstGeom>
          <a:noFill/>
        </p:spPr>
        <p:txBody>
          <a:bodyPr wrap="square" rtlCol="0">
            <a:spAutoFit/>
          </a:bodyPr>
          <a:lstStyle/>
          <a:p>
            <a:r>
              <a:rPr lang="en-US" dirty="0"/>
              <a:t>CDE Guidance</a:t>
            </a:r>
          </a:p>
          <a:p>
            <a:pPr marL="285750" indent="-285750">
              <a:buClr>
                <a:schemeClr val="tx1"/>
              </a:buClr>
              <a:buFont typeface="Arial" panose="020B0604020202020204" pitchFamily="34" charset="0"/>
              <a:buChar char="•"/>
            </a:pPr>
            <a:r>
              <a:rPr lang="en-US" dirty="0">
                <a:hlinkClick r:id="rId10"/>
              </a:rPr>
              <a:t>EOY SPED Topics</a:t>
            </a:r>
            <a:endParaRPr lang="en-US" dirty="0"/>
          </a:p>
          <a:p>
            <a:pPr marL="285750" indent="-285750">
              <a:buClr>
                <a:schemeClr val="tx1"/>
              </a:buClr>
              <a:buFont typeface="Arial" panose="020B0604020202020204" pitchFamily="34" charset="0"/>
              <a:buChar char="•"/>
            </a:pPr>
            <a:r>
              <a:rPr lang="en-US" dirty="0">
                <a:hlinkClick r:id="rId11"/>
              </a:rPr>
              <a:t>CALPADS Flash #260 </a:t>
            </a:r>
            <a:r>
              <a:rPr lang="en-US" dirty="0"/>
              <a:t>(SPED Redesign)</a:t>
            </a:r>
          </a:p>
          <a:p>
            <a:pPr marL="285750" indent="-285750">
              <a:buClr>
                <a:schemeClr val="tx1"/>
              </a:buClr>
              <a:buFont typeface="Arial" panose="020B0604020202020204" pitchFamily="34" charset="0"/>
              <a:buChar char="•"/>
            </a:pPr>
            <a:r>
              <a:rPr lang="en-US" dirty="0">
                <a:hlinkClick r:id="rId12"/>
              </a:rPr>
              <a:t>CALPADS Flash #264</a:t>
            </a:r>
            <a:r>
              <a:rPr lang="en-US" dirty="0"/>
              <a:t> (SPED Updates)</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3"/>
              </a:rPr>
              <a:t>CALPADS Update Flash #203</a:t>
            </a:r>
            <a:r>
              <a:rPr lang="en-US" u="sng" dirty="0">
                <a:solidFill>
                  <a:srgbClr val="CC9933"/>
                </a:solidFill>
                <a:latin typeface="Helvetica Neue"/>
              </a:rPr>
              <a:t> </a:t>
            </a:r>
            <a:r>
              <a:rPr lang="en-US" dirty="0">
                <a:latin typeface="Helvetica Neue"/>
              </a:rPr>
              <a:t>(SPED PSTS)</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4"/>
              </a:rPr>
              <a:t>CALPADS Update FLASH #161</a:t>
            </a:r>
            <a:r>
              <a:rPr lang="en-US" b="0" i="0" u="sng" dirty="0">
                <a:solidFill>
                  <a:srgbClr val="CC9933"/>
                </a:solidFill>
                <a:effectLst/>
                <a:latin typeface="Helvetica Neue"/>
              </a:rPr>
              <a:t> </a:t>
            </a:r>
            <a:r>
              <a:rPr lang="en-US" b="0" i="0" dirty="0">
                <a:effectLst/>
                <a:latin typeface="Helvetica Neue"/>
              </a:rPr>
              <a:t>(General SPED Guidance)</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5"/>
              </a:rPr>
              <a:t>Reporting Data for Students with Disabilities</a:t>
            </a:r>
            <a:r>
              <a:rPr lang="en-US" b="0" i="0" u="sng" dirty="0">
                <a:solidFill>
                  <a:srgbClr val="CC9933"/>
                </a:solidFill>
                <a:effectLst/>
                <a:latin typeface="Helvetica Neue"/>
              </a:rPr>
              <a:t> </a:t>
            </a:r>
            <a:r>
              <a:rPr lang="en-US" b="0" i="0" dirty="0">
                <a:effectLst/>
                <a:latin typeface="Helvetica Neue"/>
              </a:rPr>
              <a:t>(DSEA Guidance)</a:t>
            </a:r>
            <a:endParaRPr lang="en-US" dirty="0"/>
          </a:p>
          <a:p>
            <a:endParaRPr lang="en-US" dirty="0"/>
          </a:p>
        </p:txBody>
      </p:sp>
      <p:pic>
        <p:nvPicPr>
          <p:cNvPr id="3076" name="Picture 4" descr="Go | Monopoly Wiki | Fandom">
            <a:extLst>
              <a:ext uri="{FF2B5EF4-FFF2-40B4-BE49-F238E27FC236}">
                <a16:creationId xmlns:a16="http://schemas.microsoft.com/office/drawing/2014/main" id="{D047DB73-BE01-3B90-6D2B-7764168A328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762082">
            <a:off x="9438235" y="3831033"/>
            <a:ext cx="1936049" cy="1927632"/>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2">
            <a:extLst>
              <a:ext uri="{FF2B5EF4-FFF2-40B4-BE49-F238E27FC236}">
                <a16:creationId xmlns:a16="http://schemas.microsoft.com/office/drawing/2014/main" id="{300A9F38-29D6-3774-6282-C60D7D4645B7}"/>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029486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rgbClr val="3FC1BD"/>
                </a:solidFill>
              </a:rPr>
              <a:t>EOY 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lstStyle/>
          <a:p>
            <a:r>
              <a:rPr lang="en-US" dirty="0">
                <a:solidFill>
                  <a:schemeClr val="accent2"/>
                </a:solidFill>
              </a:rPr>
              <a:t>Discuss background of EOY submissions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7416"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B5481977-EDE4-4E6A-8F0F-42CD539D7F91}"/>
              </a:ext>
            </a:extLst>
          </p:cNvPr>
          <p:cNvSpPr>
            <a:spLocks noGrp="1"/>
          </p:cNvSpPr>
          <p:nvPr>
            <p:ph type="sldNum" sz="quarter" idx="12"/>
          </p:nvPr>
        </p:nvSpPr>
        <p:spPr/>
        <p:txBody>
          <a:bodyPr/>
          <a:lstStyle/>
          <a:p>
            <a:fld id="{4B73C415-D670-4716-A5EC-CC4D52CA2BAC}" type="slidenum">
              <a:rPr lang="en-US" noProof="0" smtClean="0"/>
              <a:pPr/>
              <a:t>4</a:t>
            </a:fld>
            <a:endParaRPr lang="en-US" noProof="0"/>
          </a:p>
        </p:txBody>
      </p:sp>
      <p:sp>
        <p:nvSpPr>
          <p:cNvPr id="4" name="Rectangle 3">
            <a:extLst>
              <a:ext uri="{FF2B5EF4-FFF2-40B4-BE49-F238E27FC236}">
                <a16:creationId xmlns:a16="http://schemas.microsoft.com/office/drawing/2014/main" id="{6678FAB0-8797-836F-AC93-E3CA50469358}"/>
              </a:ext>
              <a:ext uri="{C183D7F6-B498-43B3-948B-1728B52AA6E4}">
                <adec:decorative xmlns:adec="http://schemas.microsoft.com/office/drawing/2017/decorative" val="1"/>
              </a:ext>
            </a:extLst>
          </p:cNvPr>
          <p:cNvSpPr/>
          <p:nvPr/>
        </p:nvSpPr>
        <p:spPr bwMode="gray">
          <a:xfrm>
            <a:off x="430032" y="0"/>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8" name="Footer Placeholder 2">
            <a:extLst>
              <a:ext uri="{FF2B5EF4-FFF2-40B4-BE49-F238E27FC236}">
                <a16:creationId xmlns:a16="http://schemas.microsoft.com/office/drawing/2014/main" id="{FBB5907F-F53C-4289-B1EB-2770BB2E8D0C}"/>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0-ppt_w/2"/>
                                          </p:val>
                                        </p:tav>
                                      </p:tavLst>
                                    </p:anim>
                                    <p:anim calcmode="lin" valueType="num">
                                      <p:cBhvr additive="base">
                                        <p:cTn id="7" dur="500"/>
                                        <p:tgtEl>
                                          <p:spTgt spid="11"/>
                                        </p:tgtEl>
                                        <p:attrNameLst>
                                          <p:attrName>ppt_y</p:attrName>
                                        </p:attrNameLst>
                                      </p:cBhvr>
                                      <p:tavLst>
                                        <p:tav tm="0">
                                          <p:val>
                                            <p:strVal val="ppt_y"/>
                                          </p:val>
                                        </p:tav>
                                        <p:tav tm="100000">
                                          <p:val>
                                            <p:strVal val="ppt_y"/>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a:gsLst>
              <a:gs pos="43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Additional CALPADS Activity</a:t>
            </a: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91287"/>
            <a:ext cx="6299682" cy="2387600"/>
          </a:xfrm>
        </p:spPr>
        <p:txBody>
          <a:bodyPr/>
          <a:lstStyle/>
          <a:p>
            <a:r>
              <a:rPr lang="en-US" dirty="0"/>
              <a:t>Reminders</a:t>
            </a:r>
          </a:p>
        </p:txBody>
      </p:sp>
      <p:sp>
        <p:nvSpPr>
          <p:cNvPr id="6" name="Slide Number Placeholder 5">
            <a:extLst>
              <a:ext uri="{FF2B5EF4-FFF2-40B4-BE49-F238E27FC236}">
                <a16:creationId xmlns:a16="http://schemas.microsoft.com/office/drawing/2014/main" id="{FB1758DE-8FD2-440A-B991-2B4970BF1E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Footer Placeholder 2">
            <a:extLst>
              <a:ext uri="{FF2B5EF4-FFF2-40B4-BE49-F238E27FC236}">
                <a16:creationId xmlns:a16="http://schemas.microsoft.com/office/drawing/2014/main" id="{2F7A72FA-9783-297B-D467-29CFEDB479D4}"/>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1772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AF49FE6-138E-4044-B839-8E6CA37220B1}"/>
              </a:ext>
            </a:extLst>
          </p:cNvPr>
          <p:cNvSpPr/>
          <p:nvPr/>
        </p:nvSpPr>
        <p:spPr>
          <a:xfrm>
            <a:off x="765849" y="1700212"/>
            <a:ext cx="3436263" cy="3502773"/>
          </a:xfrm>
          <a:prstGeom prst="roundRect">
            <a:avLst>
              <a:gd name="adj" fmla="val 5278"/>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765849" y="474663"/>
            <a:ext cx="7180949" cy="526257"/>
          </a:xfrm>
        </p:spPr>
        <p:txBody>
          <a:bodyPr>
            <a:noAutofit/>
          </a:bodyPr>
          <a:lstStyle/>
          <a:p>
            <a:r>
              <a:rPr lang="en-US" sz="3600" dirty="0"/>
              <a:t>CALPADS Work Continues</a:t>
            </a:r>
            <a:br>
              <a:rPr lang="en-US" sz="3600" dirty="0"/>
            </a:br>
            <a:br>
              <a:rPr lang="en-US" sz="3600" dirty="0"/>
            </a:br>
            <a:endParaRPr lang="en-US" sz="3600" dirty="0"/>
          </a:p>
        </p:txBody>
      </p:sp>
      <p:sp>
        <p:nvSpPr>
          <p:cNvPr id="10" name="Slide Number Placeholder 9">
            <a:extLst>
              <a:ext uri="{FF2B5EF4-FFF2-40B4-BE49-F238E27FC236}">
                <a16:creationId xmlns:a16="http://schemas.microsoft.com/office/drawing/2014/main" id="{0BBBD4B6-8142-4801-968B-410F23EE100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449987-D549-4136-9617-497F91F4508D}"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9" name="Title 1">
            <a:extLst>
              <a:ext uri="{FF2B5EF4-FFF2-40B4-BE49-F238E27FC236}">
                <a16:creationId xmlns:a16="http://schemas.microsoft.com/office/drawing/2014/main" id="{13F549DF-225B-49E2-A86C-EA2DD8B01FDE}"/>
              </a:ext>
            </a:extLst>
          </p:cNvPr>
          <p:cNvSpPr txBox="1">
            <a:spLocks/>
          </p:cNvSpPr>
          <p:nvPr/>
        </p:nvSpPr>
        <p:spPr>
          <a:xfrm>
            <a:off x="1158417" y="1845237"/>
            <a:ext cx="2651125" cy="66913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Vacation?</a:t>
            </a:r>
          </a:p>
        </p:txBody>
      </p:sp>
      <p:pic>
        <p:nvPicPr>
          <p:cNvPr id="1026" name="Picture 2" descr="Meme Reaction GIF">
            <a:extLst>
              <a:ext uri="{FF2B5EF4-FFF2-40B4-BE49-F238E27FC236}">
                <a16:creationId xmlns:a16="http://schemas.microsoft.com/office/drawing/2014/main" id="{D266A34A-629D-4142-8441-12D61D48D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210" y="2514368"/>
            <a:ext cx="2097538" cy="24775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56FA86-02D7-1EDD-F7EE-E884D11E70F9}"/>
              </a:ext>
            </a:extLst>
          </p:cNvPr>
          <p:cNvSpPr txBox="1"/>
          <p:nvPr/>
        </p:nvSpPr>
        <p:spPr>
          <a:xfrm>
            <a:off x="4791424" y="1144139"/>
            <a:ext cx="6791218" cy="923330"/>
          </a:xfrm>
          <a:prstGeom prst="rect">
            <a:avLst/>
          </a:prstGeom>
          <a:noFill/>
        </p:spPr>
        <p:txBody>
          <a:bodyPr wrap="square">
            <a:spAutoFit/>
          </a:bodyPr>
          <a:lstStyle/>
          <a:p>
            <a:pPr>
              <a:lnSpc>
                <a:spcPct val="100000"/>
              </a:lnSpc>
              <a:spcBef>
                <a:spcPts val="0"/>
              </a:spcBef>
              <a:defRPr/>
            </a:pPr>
            <a:r>
              <a:rPr lang="en-US" dirty="0"/>
              <a:t>Nightly extraction from CALPADS ODS takes 48 hours to show up in TOMS</a:t>
            </a:r>
            <a:endParaRPr lang="en-US" dirty="0">
              <a:solidFill>
                <a:prstClr val="black"/>
              </a:solidFill>
            </a:endParaRPr>
          </a:p>
          <a:p>
            <a:pPr>
              <a:lnSpc>
                <a:spcPct val="100000"/>
              </a:lnSpc>
              <a:spcBef>
                <a:spcPts val="0"/>
              </a:spcBef>
              <a:defRPr/>
            </a:pPr>
            <a:endParaRPr kumimoji="0" lang="en-US" b="0"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9C3A466-3E9A-2A27-A348-3DC2C561D182}"/>
              </a:ext>
            </a:extLst>
          </p:cNvPr>
          <p:cNvSpPr txBox="1"/>
          <p:nvPr/>
        </p:nvSpPr>
        <p:spPr>
          <a:xfrm>
            <a:off x="4740070" y="3790168"/>
            <a:ext cx="7241930" cy="2308324"/>
          </a:xfrm>
          <a:prstGeom prst="rect">
            <a:avLst/>
          </a:prstGeom>
          <a:noFill/>
        </p:spPr>
        <p:txBody>
          <a:bodyPr wrap="square">
            <a:spAutoFit/>
          </a:bodyPr>
          <a:lstStyle/>
          <a:p>
            <a:pPr marL="285750" indent="-285750">
              <a:lnSpc>
                <a:spcPct val="100000"/>
              </a:lnSpc>
              <a:spcBef>
                <a:spcPts val="0"/>
              </a:spcBef>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rPr>
              <a:t>Continue ongoing maintenance of SENR, SINF, SPRG, SELA and SPED </a:t>
            </a:r>
            <a:endParaRPr lang="en-US" dirty="0">
              <a:solidFill>
                <a:prstClr val="black"/>
              </a:solidFill>
            </a:endParaRPr>
          </a:p>
          <a:p>
            <a:pPr marL="285750" indent="-285750">
              <a:lnSpc>
                <a:spcPct val="100000"/>
              </a:lnSpc>
              <a:spcBef>
                <a:spcPts val="0"/>
              </a:spcBef>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rPr>
              <a:t>Resolve MID and CCE anomalies to reduce the number of incorrect or missing students from TOMS</a:t>
            </a:r>
          </a:p>
          <a:p>
            <a:pPr marL="742950" lvl="1" indent="-285750">
              <a:lnSpc>
                <a:spcPct val="100000"/>
              </a:lnSpc>
              <a:spcBef>
                <a:spcPts val="0"/>
              </a:spcBef>
              <a:buFont typeface="Arial" panose="020B0604020202020204" pitchFamily="34" charset="0"/>
              <a:buChar char="•"/>
              <a:defRPr/>
            </a:pPr>
            <a:endParaRPr kumimoji="0" lang="en-US" b="0" i="0" u="none" strike="noStrike" kern="1200" cap="none" spc="0" normalizeH="0" baseline="0" noProof="0" dirty="0">
              <a:ln>
                <a:noFill/>
              </a:ln>
              <a:solidFill>
                <a:prstClr val="black"/>
              </a:solidFill>
              <a:effectLst/>
              <a:uLnTx/>
              <a:uFillTx/>
            </a:endParaRPr>
          </a:p>
          <a:p>
            <a:pPr marL="285750" indent="-285750">
              <a:buFont typeface="Arial" panose="020B0604020202020204" pitchFamily="34" charset="0"/>
              <a:buChar char="•"/>
            </a:pPr>
            <a:r>
              <a:rPr kumimoji="0" lang="en-US" b="1" i="0" u="none" strike="noStrike" kern="1200" cap="none" spc="0" normalizeH="0" baseline="0" noProof="0" dirty="0">
                <a:ln>
                  <a:noFill/>
                </a:ln>
                <a:solidFill>
                  <a:prstClr val="black"/>
                </a:solidFill>
                <a:effectLst/>
                <a:uLnTx/>
                <a:uFillTx/>
              </a:rPr>
              <a:t>Do NOT pre-populate your SENR enrollment exits</a:t>
            </a:r>
            <a:r>
              <a:rPr kumimoji="0" lang="en-US" b="0" i="0" u="none" strike="noStrike" kern="1200" cap="none" spc="0" normalizeH="0" baseline="0" noProof="0" dirty="0">
                <a:ln>
                  <a:noFill/>
                </a:ln>
                <a:solidFill>
                  <a:prstClr val="black"/>
                </a:solidFill>
                <a:effectLst/>
                <a:uLnTx/>
                <a:uFillTx/>
              </a:rPr>
              <a:t> in CALPADS if students have not completed testing yet. Doing so drops them from the student list for testing.</a:t>
            </a:r>
          </a:p>
        </p:txBody>
      </p:sp>
      <p:graphicFrame>
        <p:nvGraphicFramePr>
          <p:cNvPr id="8" name="Table 7">
            <a:extLst>
              <a:ext uri="{FF2B5EF4-FFF2-40B4-BE49-F238E27FC236}">
                <a16:creationId xmlns:a16="http://schemas.microsoft.com/office/drawing/2014/main" id="{9FD5699E-617B-5EA2-D3A1-2F7A99E3AC9A}"/>
              </a:ext>
            </a:extLst>
          </p:cNvPr>
          <p:cNvGraphicFramePr>
            <a:graphicFrameLocks noGrp="1"/>
          </p:cNvGraphicFramePr>
          <p:nvPr>
            <p:extLst>
              <p:ext uri="{D42A27DB-BD31-4B8C-83A1-F6EECF244321}">
                <p14:modId xmlns:p14="http://schemas.microsoft.com/office/powerpoint/2010/main" val="2453756053"/>
              </p:ext>
            </p:extLst>
          </p:nvPr>
        </p:nvGraphicFramePr>
        <p:xfrm>
          <a:off x="5904000" y="1605804"/>
          <a:ext cx="5693100" cy="1970311"/>
        </p:xfrm>
        <a:graphic>
          <a:graphicData uri="http://schemas.openxmlformats.org/drawingml/2006/table">
            <a:tbl>
              <a:tblPr firstRow="1" bandRow="1">
                <a:tableStyleId>{21E4AEA4-8DFA-4A89-87EB-49C32662AFE0}</a:tableStyleId>
              </a:tblPr>
              <a:tblGrid>
                <a:gridCol w="2781458">
                  <a:extLst>
                    <a:ext uri="{9D8B030D-6E8A-4147-A177-3AD203B41FA5}">
                      <a16:colId xmlns:a16="http://schemas.microsoft.com/office/drawing/2014/main" val="20000"/>
                    </a:ext>
                  </a:extLst>
                </a:gridCol>
                <a:gridCol w="2911642">
                  <a:extLst>
                    <a:ext uri="{9D8B030D-6E8A-4147-A177-3AD203B41FA5}">
                      <a16:colId xmlns:a16="http://schemas.microsoft.com/office/drawing/2014/main" val="20001"/>
                    </a:ext>
                  </a:extLst>
                </a:gridCol>
              </a:tblGrid>
              <a:tr h="380053">
                <a:tc>
                  <a:txBody>
                    <a:bodyPr/>
                    <a:lstStyle/>
                    <a:p>
                      <a:r>
                        <a:rPr lang="en-US" sz="1400" dirty="0"/>
                        <a:t>Updated </a:t>
                      </a:r>
                      <a:r>
                        <a:rPr lang="en-US" sz="1400" baseline="0" dirty="0"/>
                        <a:t>in CALPADS on . . . </a:t>
                      </a:r>
                      <a:endParaRPr lang="en-US" sz="1400" dirty="0"/>
                    </a:p>
                  </a:txBody>
                  <a:tcPr/>
                </a:tc>
                <a:tc>
                  <a:txBody>
                    <a:bodyPr/>
                    <a:lstStyle/>
                    <a:p>
                      <a:r>
                        <a:rPr lang="en-US" sz="1400" dirty="0"/>
                        <a:t>TOMS</a:t>
                      </a:r>
                      <a:r>
                        <a:rPr lang="en-US" sz="1400" baseline="0" dirty="0"/>
                        <a:t> updated . . . </a:t>
                      </a:r>
                      <a:endParaRPr lang="en-US" sz="1400" dirty="0"/>
                    </a:p>
                  </a:txBody>
                  <a:tcPr/>
                </a:tc>
                <a:extLst>
                  <a:ext uri="{0D108BD9-81ED-4DB2-BD59-A6C34878D82A}">
                    <a16:rowId xmlns:a16="http://schemas.microsoft.com/office/drawing/2014/main" val="10000"/>
                  </a:ext>
                </a:extLst>
              </a:tr>
              <a:tr h="344956">
                <a:tc>
                  <a:txBody>
                    <a:bodyPr/>
                    <a:lstStyle/>
                    <a:p>
                      <a:r>
                        <a:rPr lang="en-US" sz="1400" dirty="0"/>
                        <a:t>Thursday</a:t>
                      </a:r>
                    </a:p>
                  </a:txBody>
                  <a:tcPr/>
                </a:tc>
                <a:tc>
                  <a:txBody>
                    <a:bodyPr/>
                    <a:lstStyle/>
                    <a:p>
                      <a:r>
                        <a:rPr lang="en-US" sz="1400" dirty="0"/>
                        <a:t>Monday </a:t>
                      </a:r>
                    </a:p>
                  </a:txBody>
                  <a:tcPr/>
                </a:tc>
                <a:extLst>
                  <a:ext uri="{0D108BD9-81ED-4DB2-BD59-A6C34878D82A}">
                    <a16:rowId xmlns:a16="http://schemas.microsoft.com/office/drawing/2014/main" val="10001"/>
                  </a:ext>
                </a:extLst>
              </a:tr>
              <a:tr h="307482">
                <a:tc>
                  <a:txBody>
                    <a:bodyPr/>
                    <a:lstStyle/>
                    <a:p>
                      <a:r>
                        <a:rPr lang="en-US" sz="1400" dirty="0"/>
                        <a:t>Friday</a:t>
                      </a:r>
                    </a:p>
                  </a:txBody>
                  <a:tcPr/>
                </a:tc>
                <a:tc>
                  <a:txBody>
                    <a:bodyPr/>
                    <a:lstStyle/>
                    <a:p>
                      <a:r>
                        <a:rPr lang="en-US" sz="1400" dirty="0"/>
                        <a:t>Tuesday</a:t>
                      </a:r>
                    </a:p>
                  </a:txBody>
                  <a:tcPr/>
                </a:tc>
                <a:extLst>
                  <a:ext uri="{0D108BD9-81ED-4DB2-BD59-A6C34878D82A}">
                    <a16:rowId xmlns:a16="http://schemas.microsoft.com/office/drawing/2014/main" val="10002"/>
                  </a:ext>
                </a:extLst>
              </a:tr>
              <a:tr h="307482">
                <a:tc>
                  <a:txBody>
                    <a:bodyPr/>
                    <a:lstStyle/>
                    <a:p>
                      <a:r>
                        <a:rPr lang="en-US" sz="1400" dirty="0"/>
                        <a:t>Monday</a:t>
                      </a:r>
                    </a:p>
                  </a:txBody>
                  <a:tcPr/>
                </a:tc>
                <a:tc>
                  <a:txBody>
                    <a:bodyPr/>
                    <a:lstStyle/>
                    <a:p>
                      <a:r>
                        <a:rPr lang="en-US" sz="1400" dirty="0"/>
                        <a:t>Wednesday</a:t>
                      </a:r>
                    </a:p>
                  </a:txBody>
                  <a:tcPr/>
                </a:tc>
                <a:extLst>
                  <a:ext uri="{0D108BD9-81ED-4DB2-BD59-A6C34878D82A}">
                    <a16:rowId xmlns:a16="http://schemas.microsoft.com/office/drawing/2014/main" val="10003"/>
                  </a:ext>
                </a:extLst>
              </a:tr>
              <a:tr h="307482">
                <a:tc>
                  <a:txBody>
                    <a:bodyPr/>
                    <a:lstStyle/>
                    <a:p>
                      <a:r>
                        <a:rPr lang="en-US" sz="1400" dirty="0"/>
                        <a:t>Tuesday</a:t>
                      </a:r>
                    </a:p>
                  </a:txBody>
                  <a:tcPr/>
                </a:tc>
                <a:tc>
                  <a:txBody>
                    <a:bodyPr/>
                    <a:lstStyle/>
                    <a:p>
                      <a:r>
                        <a:rPr lang="en-US" sz="1400" dirty="0"/>
                        <a:t>Thursday</a:t>
                      </a:r>
                    </a:p>
                  </a:txBody>
                  <a:tcPr/>
                </a:tc>
                <a:extLst>
                  <a:ext uri="{0D108BD9-81ED-4DB2-BD59-A6C34878D82A}">
                    <a16:rowId xmlns:a16="http://schemas.microsoft.com/office/drawing/2014/main" val="10004"/>
                  </a:ext>
                </a:extLst>
              </a:tr>
              <a:tr h="322856">
                <a:tc>
                  <a:txBody>
                    <a:bodyPr/>
                    <a:lstStyle/>
                    <a:p>
                      <a:r>
                        <a:rPr lang="en-US" sz="1400" dirty="0"/>
                        <a:t>Wednesday</a:t>
                      </a:r>
                    </a:p>
                  </a:txBody>
                  <a:tcPr/>
                </a:tc>
                <a:tc>
                  <a:txBody>
                    <a:bodyPr/>
                    <a:lstStyle/>
                    <a:p>
                      <a:r>
                        <a:rPr lang="en-US" sz="1400" dirty="0"/>
                        <a:t>Friday</a:t>
                      </a:r>
                    </a:p>
                  </a:txBody>
                  <a:tcPr/>
                </a:tc>
                <a:extLst>
                  <a:ext uri="{0D108BD9-81ED-4DB2-BD59-A6C34878D82A}">
                    <a16:rowId xmlns:a16="http://schemas.microsoft.com/office/drawing/2014/main" val="10005"/>
                  </a:ext>
                </a:extLst>
              </a:tr>
            </a:tbl>
          </a:graphicData>
        </a:graphic>
      </p:graphicFrame>
      <p:sp>
        <p:nvSpPr>
          <p:cNvPr id="5" name="Footer Placeholder 2">
            <a:extLst>
              <a:ext uri="{FF2B5EF4-FFF2-40B4-BE49-F238E27FC236}">
                <a16:creationId xmlns:a16="http://schemas.microsoft.com/office/drawing/2014/main" id="{989C3D0E-AFC3-08AA-233E-BDD203F093D3}"/>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27236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D9D0EE-6C5A-5E18-AD77-2606CC267706}"/>
              </a:ext>
            </a:extLst>
          </p:cNvPr>
          <p:cNvSpPr>
            <a:spLocks noGrp="1"/>
          </p:cNvSpPr>
          <p:nvPr>
            <p:ph type="title"/>
          </p:nvPr>
        </p:nvSpPr>
        <p:spPr/>
        <p:txBody>
          <a:bodyPr/>
          <a:lstStyle/>
          <a:p>
            <a:r>
              <a:rPr lang="en-US" dirty="0"/>
              <a:t>SWD Monitoring</a:t>
            </a:r>
          </a:p>
        </p:txBody>
      </p:sp>
      <p:sp>
        <p:nvSpPr>
          <p:cNvPr id="7" name="Content Placeholder 6">
            <a:extLst>
              <a:ext uri="{FF2B5EF4-FFF2-40B4-BE49-F238E27FC236}">
                <a16:creationId xmlns:a16="http://schemas.microsoft.com/office/drawing/2014/main" id="{A8986610-345A-8155-1A2D-971E946936D9}"/>
              </a:ext>
            </a:extLst>
          </p:cNvPr>
          <p:cNvSpPr>
            <a:spLocks noGrp="1"/>
          </p:cNvSpPr>
          <p:nvPr>
            <p:ph idx="1"/>
          </p:nvPr>
        </p:nvSpPr>
        <p:spPr>
          <a:xfrm>
            <a:off x="432000" y="1831734"/>
            <a:ext cx="2672147" cy="3565895"/>
          </a:xfrm>
        </p:spPr>
        <p:txBody>
          <a:bodyPr/>
          <a:lstStyle/>
          <a:p>
            <a:r>
              <a:rPr lang="en-US" dirty="0"/>
              <a:t>Use monitoring reports to ensure SWD have up to date program information so they can have the appropriate testing accommodations and settings</a:t>
            </a:r>
          </a:p>
        </p:txBody>
      </p:sp>
      <p:sp>
        <p:nvSpPr>
          <p:cNvPr id="3" name="Slide Number Placeholder 2">
            <a:extLst>
              <a:ext uri="{FF2B5EF4-FFF2-40B4-BE49-F238E27FC236}">
                <a16:creationId xmlns:a16="http://schemas.microsoft.com/office/drawing/2014/main" id="{31883140-5408-6838-FF57-7AA48FBE7B42}"/>
              </a:ext>
            </a:extLst>
          </p:cNvPr>
          <p:cNvSpPr>
            <a:spLocks noGrp="1"/>
          </p:cNvSpPr>
          <p:nvPr>
            <p:ph type="sldNum" sz="quarter" idx="11"/>
          </p:nvPr>
        </p:nvSpPr>
        <p:spPr/>
        <p:txBody>
          <a:bodyPr/>
          <a:lstStyle/>
          <a:p>
            <a:fld id="{4B73C415-D670-4716-A5EC-CC4D52CA2BAC}" type="slidenum">
              <a:rPr lang="en-US" noProof="0" smtClean="0"/>
              <a:pPr/>
              <a:t>42</a:t>
            </a:fld>
            <a:endParaRPr lang="en-US" noProof="0" dirty="0"/>
          </a:p>
        </p:txBody>
      </p:sp>
      <p:pic>
        <p:nvPicPr>
          <p:cNvPr id="5" name="Picture 4">
            <a:extLst>
              <a:ext uri="{FF2B5EF4-FFF2-40B4-BE49-F238E27FC236}">
                <a16:creationId xmlns:a16="http://schemas.microsoft.com/office/drawing/2014/main" id="{B071AF31-73FF-E8A3-251B-7B10D974F75C}"/>
              </a:ext>
            </a:extLst>
          </p:cNvPr>
          <p:cNvPicPr>
            <a:picLocks noChangeAspect="1"/>
          </p:cNvPicPr>
          <p:nvPr/>
        </p:nvPicPr>
        <p:blipFill>
          <a:blip r:embed="rId3"/>
          <a:stretch>
            <a:fillRect/>
          </a:stretch>
        </p:blipFill>
        <p:spPr>
          <a:xfrm>
            <a:off x="3694517" y="1150025"/>
            <a:ext cx="7959922" cy="4351337"/>
          </a:xfrm>
          <a:prstGeom prst="rect">
            <a:avLst/>
          </a:prstGeom>
          <a:ln>
            <a:noFill/>
          </a:ln>
          <a:effectLst>
            <a:outerShdw blurRad="292100" dist="139700" dir="2700000" algn="tl" rotWithShape="0">
              <a:srgbClr val="333333">
                <a:alpha val="65000"/>
              </a:srgbClr>
            </a:outerShdw>
          </a:effectLst>
        </p:spPr>
      </p:pic>
      <p:sp>
        <p:nvSpPr>
          <p:cNvPr id="4" name="Footer Placeholder 2">
            <a:extLst>
              <a:ext uri="{FF2B5EF4-FFF2-40B4-BE49-F238E27FC236}">
                <a16:creationId xmlns:a16="http://schemas.microsoft.com/office/drawing/2014/main" id="{9276A123-8908-6331-4999-7A000517BDC6}"/>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573098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5E17-087D-40C6-800C-BE418420DAB0}"/>
              </a:ext>
            </a:extLst>
          </p:cNvPr>
          <p:cNvSpPr>
            <a:spLocks noGrp="1"/>
          </p:cNvSpPr>
          <p:nvPr>
            <p:ph type="title"/>
          </p:nvPr>
        </p:nvSpPr>
        <p:spPr>
          <a:xfrm>
            <a:off x="426000" y="331801"/>
            <a:ext cx="11340000" cy="432000"/>
          </a:xfrm>
        </p:spPr>
        <p:txBody>
          <a:bodyPr/>
          <a:lstStyle/>
          <a:p>
            <a:r>
              <a:rPr lang="en-US" sz="3600" dirty="0"/>
              <a:t>Cohort Reports</a:t>
            </a:r>
          </a:p>
        </p:txBody>
      </p:sp>
      <p:sp>
        <p:nvSpPr>
          <p:cNvPr id="5" name="Slide Number Placeholder 4">
            <a:extLst>
              <a:ext uri="{FF2B5EF4-FFF2-40B4-BE49-F238E27FC236}">
                <a16:creationId xmlns:a16="http://schemas.microsoft.com/office/drawing/2014/main" id="{0D2C71AF-5C7E-409E-853B-2E0283017A9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9" name="Picture 8">
            <a:extLst>
              <a:ext uri="{FF2B5EF4-FFF2-40B4-BE49-F238E27FC236}">
                <a16:creationId xmlns:a16="http://schemas.microsoft.com/office/drawing/2014/main" id="{7413021C-AEE3-47AE-A7D9-9D5F509636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127" y="1584784"/>
            <a:ext cx="5721434" cy="2900859"/>
          </a:xfrm>
          <a:prstGeom prst="rect">
            <a:avLst/>
          </a:prstGeom>
          <a:effectLst>
            <a:outerShdw blurRad="63500" algn="ctr" rotWithShape="0">
              <a:prstClr val="black">
                <a:alpha val="40000"/>
              </a:prstClr>
            </a:outerShdw>
          </a:effectLst>
        </p:spPr>
      </p:pic>
      <p:sp>
        <p:nvSpPr>
          <p:cNvPr id="10" name="Rectangle: Rounded Corners 9">
            <a:extLst>
              <a:ext uri="{FF2B5EF4-FFF2-40B4-BE49-F238E27FC236}">
                <a16:creationId xmlns:a16="http://schemas.microsoft.com/office/drawing/2014/main" id="{BD851F85-5DD1-4E09-86BA-E1C6814880BA}"/>
              </a:ext>
            </a:extLst>
          </p:cNvPr>
          <p:cNvSpPr/>
          <p:nvPr/>
        </p:nvSpPr>
        <p:spPr>
          <a:xfrm>
            <a:off x="4579467" y="1051125"/>
            <a:ext cx="2047875" cy="2301675"/>
          </a:xfrm>
          <a:prstGeom prst="roundRect">
            <a:avLst>
              <a:gd name="adj" fmla="val 10606"/>
            </a:avLst>
          </a:prstGeom>
          <a:solidFill>
            <a:srgbClr val="F8F1F3"/>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 4 different cohort years to processing concurrently: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VSS (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VSS (Regular)"/>
                <a:ea typeface="+mn-ea"/>
                <a:cs typeface="+mn-cs"/>
              </a:rPr>
              <a:t>2022-2023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VSS (Regular)"/>
                <a:ea typeface="+mn-ea"/>
                <a:cs typeface="+mn-cs"/>
              </a:rPr>
              <a:t>2023-2024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VSS (Regular)"/>
                <a:ea typeface="+mn-ea"/>
                <a:cs typeface="+mn-cs"/>
              </a:rPr>
              <a:t>2024-2025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VSS (Regular)"/>
                <a:ea typeface="+mn-ea"/>
                <a:cs typeface="+mn-cs"/>
              </a:rPr>
              <a:t>2025-2026</a:t>
            </a:r>
            <a:endPar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p:txBody>
      </p:sp>
      <p:cxnSp>
        <p:nvCxnSpPr>
          <p:cNvPr id="12" name="Connector: Elbow 11">
            <a:extLst>
              <a:ext uri="{FF2B5EF4-FFF2-40B4-BE49-F238E27FC236}">
                <a16:creationId xmlns:a16="http://schemas.microsoft.com/office/drawing/2014/main" id="{CEF599CF-5616-40F1-A15B-5DB97F1D8247}"/>
              </a:ext>
            </a:extLst>
          </p:cNvPr>
          <p:cNvCxnSpPr>
            <a:cxnSpLocks/>
            <a:endCxn id="10" idx="1"/>
          </p:cNvCxnSpPr>
          <p:nvPr/>
        </p:nvCxnSpPr>
        <p:spPr>
          <a:xfrm flipV="1">
            <a:off x="2686050" y="2201963"/>
            <a:ext cx="1893417" cy="541237"/>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5434E994-20F8-442E-9135-065941122866}"/>
              </a:ext>
            </a:extLst>
          </p:cNvPr>
          <p:cNvSpPr txBox="1"/>
          <p:nvPr/>
        </p:nvSpPr>
        <p:spPr>
          <a:xfrm>
            <a:off x="7088848" y="1051125"/>
            <a:ext cx="4391025" cy="3262432"/>
          </a:xfrm>
          <a:prstGeom prst="rect">
            <a:avLst/>
          </a:prstGeom>
          <a:solidFill>
            <a:srgbClr val="F8F1F3"/>
          </a:solidFill>
          <a:effectLst>
            <a:outerShdw blurRad="63500" algn="ctr" rotWithShape="0">
              <a:prstClr val="black">
                <a:alpha val="40000"/>
              </a:prstClr>
            </a:outerShdw>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Reminder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Allow a user to select a future cohort year.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t>
            </a:r>
            <a:r>
              <a:rPr kumimoji="0" lang="en-US" sz="1200" b="1" i="0" u="none" strike="noStrike" kern="1200" cap="none" spc="0" normalizeH="0" baseline="0" noProof="0" dirty="0">
                <a:ln>
                  <a:noFill/>
                </a:ln>
                <a:solidFill>
                  <a:srgbClr val="000000"/>
                </a:solidFill>
                <a:effectLst/>
                <a:uLnTx/>
                <a:uFillTx/>
                <a:latin typeface="Tahoma"/>
                <a:ea typeface="+mn-ea"/>
                <a:cs typeface="+mn-cs"/>
              </a:rPr>
              <a:t>Report 15.1 and 15.2</a:t>
            </a:r>
            <a:r>
              <a:rPr kumimoji="0" lang="en-US" sz="1200" b="0" i="0" u="none" strike="noStrike" kern="1200" cap="none" spc="0" normalizeH="0" baseline="0" noProof="0" dirty="0">
                <a:ln>
                  <a:noFill/>
                </a:ln>
                <a:solidFill>
                  <a:srgbClr val="000000"/>
                </a:solidFill>
                <a:effectLst/>
                <a:uLnTx/>
                <a:uFillTx/>
                <a:latin typeface="Tahoma"/>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Users can see their cohorts earlier and will be able to verify their first-time 9th grade records sooner.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Tahoma"/>
                <a:cs typeface="Tahoma"/>
              </a:rPr>
              <a:t>Will be accessible continuously throughout the whole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p:txBody>
      </p:sp>
      <p:sp>
        <p:nvSpPr>
          <p:cNvPr id="6" name="TextBox 5">
            <a:extLst>
              <a:ext uri="{FF2B5EF4-FFF2-40B4-BE49-F238E27FC236}">
                <a16:creationId xmlns:a16="http://schemas.microsoft.com/office/drawing/2014/main" id="{614B59F2-D2B4-9C7D-8B8E-9C6855FC3FA0}"/>
              </a:ext>
            </a:extLst>
          </p:cNvPr>
          <p:cNvSpPr txBox="1"/>
          <p:nvPr/>
        </p:nvSpPr>
        <p:spPr>
          <a:xfrm>
            <a:off x="712127" y="4867422"/>
            <a:ext cx="10767746" cy="646331"/>
          </a:xfrm>
          <a:prstGeom prst="rect">
            <a:avLst/>
          </a:prstGeom>
          <a:noFill/>
        </p:spPr>
        <p:txBody>
          <a:bodyPr wrap="square" rtlCol="0">
            <a:spAutoFit/>
          </a:bodyPr>
          <a:lstStyle/>
          <a:p>
            <a:r>
              <a:rPr lang="en-US" dirty="0"/>
              <a:t>Run the reports to anticipate your candidate list for graduation and anticipate potential dropouts.</a:t>
            </a:r>
          </a:p>
          <a:p>
            <a:r>
              <a:rPr lang="en-US" dirty="0"/>
              <a:t>Ensuring all cohort members are properly exited from CALPADS.</a:t>
            </a:r>
          </a:p>
        </p:txBody>
      </p:sp>
      <p:sp>
        <p:nvSpPr>
          <p:cNvPr id="4" name="Footer Placeholder 2">
            <a:extLst>
              <a:ext uri="{FF2B5EF4-FFF2-40B4-BE49-F238E27FC236}">
                <a16:creationId xmlns:a16="http://schemas.microsoft.com/office/drawing/2014/main" id="{780201CA-3512-40CA-0147-B5CB99ECE7CA}"/>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141655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0"/>
            <a:ext cx="11734800" cy="6365363"/>
          </a:xfrm>
          <a:prstGeom prst="rect">
            <a:avLst/>
          </a:prstGeom>
          <a:gradFill>
            <a:gsLst>
              <a:gs pos="43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91287"/>
            <a:ext cx="6299682" cy="2387600"/>
          </a:xfrm>
        </p:spPr>
        <p:txBody>
          <a:bodyPr/>
          <a:lstStyle/>
          <a:p>
            <a:r>
              <a:rPr lang="en-US" dirty="0"/>
              <a:t>Wrap Up</a:t>
            </a:r>
          </a:p>
        </p:txBody>
      </p:sp>
      <p:sp>
        <p:nvSpPr>
          <p:cNvPr id="6" name="Slide Number Placeholder 5">
            <a:extLst>
              <a:ext uri="{FF2B5EF4-FFF2-40B4-BE49-F238E27FC236}">
                <a16:creationId xmlns:a16="http://schemas.microsoft.com/office/drawing/2014/main" id="{FB1758DE-8FD2-440A-B991-2B4970BF1E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Footer Placeholder 2">
            <a:extLst>
              <a:ext uri="{FF2B5EF4-FFF2-40B4-BE49-F238E27FC236}">
                <a16:creationId xmlns:a16="http://schemas.microsoft.com/office/drawing/2014/main" id="{E34C58F2-18AB-5EDD-1C01-71D120E6C155}"/>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143270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pic>
        <p:nvPicPr>
          <p:cNvPr id="12" name="Picture Placeholder 11">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11" name="Content Placeholder 6">
            <a:extLst>
              <a:ext uri="{FF2B5EF4-FFF2-40B4-BE49-F238E27FC236}">
                <a16:creationId xmlns:a16="http://schemas.microsoft.com/office/drawing/2014/main" id="{1CFCA2F4-1B5F-4CAD-9402-8BAE05B990DF}"/>
              </a:ext>
            </a:extLst>
          </p:cNvPr>
          <p:cNvSpPr>
            <a:spLocks noGrp="1"/>
          </p:cNvSpPr>
          <p:nvPr>
            <p:ph idx="1"/>
          </p:nvPr>
        </p:nvSpPr>
        <p:spPr>
          <a:xfrm>
            <a:off x="432000" y="278823"/>
            <a:ext cx="4702708" cy="5826700"/>
          </a:xfrm>
        </p:spPr>
        <p:txBody>
          <a:bodyPr/>
          <a:lstStyle/>
          <a:p>
            <a:pPr>
              <a:defRPr/>
            </a:pPr>
            <a:endParaRPr lang="en-US" dirty="0"/>
          </a:p>
          <a:p>
            <a:pPr>
              <a:defRPr/>
            </a:pPr>
            <a:endParaRPr lang="en-US" dirty="0">
              <a:solidFill>
                <a:schemeClr val="tx1"/>
              </a:solidFill>
            </a:endParaRPr>
          </a:p>
          <a:p>
            <a:pPr>
              <a:defRPr/>
            </a:pPr>
            <a:endParaRPr lang="en-US" dirty="0">
              <a:solidFill>
                <a:schemeClr val="tx1"/>
              </a:solidFill>
            </a:endParaRPr>
          </a:p>
        </p:txBody>
      </p:sp>
      <p:sp>
        <p:nvSpPr>
          <p:cNvPr id="5" name="Slide Number Placeholder 4">
            <a:extLst>
              <a:ext uri="{FF2B5EF4-FFF2-40B4-BE49-F238E27FC236}">
                <a16:creationId xmlns:a16="http://schemas.microsoft.com/office/drawing/2014/main" id="{8AEB92E0-0287-4059-8053-A155D08707E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3" name="TextBox 2">
            <a:extLst>
              <a:ext uri="{FF2B5EF4-FFF2-40B4-BE49-F238E27FC236}">
                <a16:creationId xmlns:a16="http://schemas.microsoft.com/office/drawing/2014/main" id="{21E2CEEB-AEA7-AEB9-1B8A-2C276AB128D0}"/>
              </a:ext>
            </a:extLst>
          </p:cNvPr>
          <p:cNvSpPr txBox="1"/>
          <p:nvPr/>
        </p:nvSpPr>
        <p:spPr>
          <a:xfrm>
            <a:off x="67776" y="117693"/>
            <a:ext cx="4974545" cy="6740307"/>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b="1" dirty="0">
                <a:solidFill>
                  <a:schemeClr val="accent2"/>
                </a:solidFill>
              </a:rPr>
              <a:t>Submit Data Now</a:t>
            </a:r>
          </a:p>
          <a:p>
            <a:pPr marL="285750" indent="-285750">
              <a:buClr>
                <a:schemeClr val="accent1"/>
              </a:buClr>
              <a:buFont typeface="Arial" panose="020B0604020202020204" pitchFamily="34" charset="0"/>
              <a:buChar char="•"/>
            </a:pPr>
            <a:r>
              <a:rPr lang="en-US" dirty="0"/>
              <a:t>Understanding the processing method and the operational keys will allow you to submit targeted data and assist in trouble shooting</a:t>
            </a:r>
          </a:p>
          <a:p>
            <a:pPr marL="285750" indent="-285750">
              <a:buClr>
                <a:schemeClr val="accent1"/>
              </a:buClr>
              <a:buFont typeface="Arial" panose="020B0604020202020204" pitchFamily="34" charset="0"/>
              <a:buChar char="•"/>
            </a:pPr>
            <a:r>
              <a:rPr lang="en-US" dirty="0"/>
              <a:t>Early submission of EOY 1 data will allow you to verify completer to pathway mapping</a:t>
            </a:r>
          </a:p>
          <a:p>
            <a:pPr marL="285750" indent="-285750">
              <a:buClr>
                <a:schemeClr val="accent1"/>
              </a:buClr>
              <a:buFont typeface="Arial" panose="020B0604020202020204" pitchFamily="34" charset="0"/>
              <a:buChar char="•"/>
            </a:pPr>
            <a:r>
              <a:rPr lang="en-US" dirty="0"/>
              <a:t>Ensure that schoolwide programs are certified in CARS to overcome the biggest impediment of EOY 2</a:t>
            </a:r>
          </a:p>
          <a:p>
            <a:pPr marL="285750" indent="-285750">
              <a:buClr>
                <a:schemeClr val="accent1"/>
              </a:buClr>
              <a:buFont typeface="Arial" panose="020B0604020202020204" pitchFamily="34" charset="0"/>
              <a:buChar char="•"/>
            </a:pPr>
            <a:r>
              <a:rPr lang="en-US" b="1" dirty="0">
                <a:solidFill>
                  <a:schemeClr val="accent2"/>
                </a:solidFill>
              </a:rPr>
              <a:t>Submit Data Now</a:t>
            </a:r>
          </a:p>
          <a:p>
            <a:pPr marL="285750" indent="-285750">
              <a:buClr>
                <a:schemeClr val="accent1"/>
              </a:buClr>
              <a:buFont typeface="Arial" panose="020B0604020202020204" pitchFamily="34" charset="0"/>
              <a:buChar char="•"/>
            </a:pPr>
            <a:r>
              <a:rPr lang="en-US" dirty="0"/>
              <a:t>EOY 3 is the single largest data collection yet every file type other than STAS can be submitted in advance of the snapshot running</a:t>
            </a:r>
          </a:p>
          <a:p>
            <a:pPr marL="285750" indent="-285750">
              <a:buClr>
                <a:schemeClr val="accent1"/>
              </a:buClr>
              <a:buFont typeface="Arial" panose="020B0604020202020204" pitchFamily="34" charset="0"/>
              <a:buChar char="•"/>
            </a:pPr>
            <a:r>
              <a:rPr lang="en-US" dirty="0"/>
              <a:t>Approve EOY 4 early so that SELPAs have time to review reports</a:t>
            </a:r>
          </a:p>
          <a:p>
            <a:pPr marL="285750" indent="-285750">
              <a:buClr>
                <a:schemeClr val="accent1"/>
              </a:buClr>
              <a:buFont typeface="Arial" panose="020B0604020202020204" pitchFamily="34" charset="0"/>
              <a:buChar char="•"/>
            </a:pPr>
            <a:r>
              <a:rPr lang="en-US" dirty="0"/>
              <a:t>CALPADS work is constant, data submission is required for testing, cohort and SWD monitoring</a:t>
            </a:r>
          </a:p>
          <a:p>
            <a:pPr marL="285750" indent="-285750">
              <a:buClr>
                <a:schemeClr val="accent1"/>
              </a:buClr>
              <a:buFont typeface="Arial" panose="020B0604020202020204" pitchFamily="34" charset="0"/>
              <a:buChar char="•"/>
            </a:pPr>
            <a:r>
              <a:rPr lang="en-US" dirty="0"/>
              <a:t>CSIS &amp; CDE monitoring whether LEA’s are error free by July 12, so… </a:t>
            </a:r>
          </a:p>
          <a:p>
            <a:pPr marL="285750" indent="-285750">
              <a:buClr>
                <a:schemeClr val="accent1"/>
              </a:buClr>
              <a:buFont typeface="Arial" panose="020B0604020202020204" pitchFamily="34" charset="0"/>
              <a:buChar char="•"/>
            </a:pPr>
            <a:r>
              <a:rPr lang="en-US" b="1" dirty="0">
                <a:solidFill>
                  <a:schemeClr val="accent2"/>
                </a:solidFill>
              </a:rPr>
              <a:t>Submit Data Now</a:t>
            </a:r>
          </a:p>
          <a:p>
            <a:endParaRPr lang="en-US" dirty="0"/>
          </a:p>
          <a:p>
            <a:endParaRPr lang="en-US" dirty="0"/>
          </a:p>
        </p:txBody>
      </p:sp>
      <p:sp>
        <p:nvSpPr>
          <p:cNvPr id="7" name="Footer Placeholder 2">
            <a:extLst>
              <a:ext uri="{FF2B5EF4-FFF2-40B4-BE49-F238E27FC236}">
                <a16:creationId xmlns:a16="http://schemas.microsoft.com/office/drawing/2014/main" id="{1B6549FB-39A2-CEA4-3937-62CD34F50784}"/>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13145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6160FB-B956-D5C0-C371-A23A31F0E3C0}"/>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pic>
        <p:nvPicPr>
          <p:cNvPr id="4098" name="Picture 2" descr="Ohh I Get It GIF - Ohh I Get It Jack Donaghy GIFs">
            <a:extLst>
              <a:ext uri="{FF2B5EF4-FFF2-40B4-BE49-F238E27FC236}">
                <a16:creationId xmlns:a16="http://schemas.microsoft.com/office/drawing/2014/main" id="{27D035B7-E84F-4B3F-5A1A-788E5B41A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893" y="629227"/>
            <a:ext cx="5278279" cy="52782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D4791D7-811C-1947-EDF9-58E335467FE8}"/>
              </a:ext>
            </a:extLst>
          </p:cNvPr>
          <p:cNvSpPr/>
          <p:nvPr/>
        </p:nvSpPr>
        <p:spPr>
          <a:xfrm>
            <a:off x="4367463" y="5378115"/>
            <a:ext cx="6966285" cy="659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12B559-BC07-C152-7151-103940CDDB7A}"/>
              </a:ext>
            </a:extLst>
          </p:cNvPr>
          <p:cNvSpPr txBox="1"/>
          <p:nvPr/>
        </p:nvSpPr>
        <p:spPr>
          <a:xfrm>
            <a:off x="794083" y="1059125"/>
            <a:ext cx="3573379" cy="4154984"/>
          </a:xfrm>
          <a:prstGeom prst="rect">
            <a:avLst/>
          </a:prstGeom>
          <a:noFill/>
        </p:spPr>
        <p:txBody>
          <a:bodyPr wrap="square" rtlCol="0">
            <a:spAutoFit/>
          </a:bodyPr>
          <a:lstStyle/>
          <a:p>
            <a:r>
              <a:rPr lang="en-US" sz="6600" b="1" dirty="0"/>
              <a:t>So, what’s the Key Point?</a:t>
            </a:r>
          </a:p>
        </p:txBody>
      </p:sp>
      <p:sp>
        <p:nvSpPr>
          <p:cNvPr id="2" name="Footer Placeholder 2">
            <a:extLst>
              <a:ext uri="{FF2B5EF4-FFF2-40B4-BE49-F238E27FC236}">
                <a16:creationId xmlns:a16="http://schemas.microsoft.com/office/drawing/2014/main" id="{FDC3BDA4-C21E-881F-34D0-16522006D325}"/>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829806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F045F-922D-D5BB-15CB-87B2310C0144}"/>
              </a:ext>
            </a:extLst>
          </p:cNvPr>
          <p:cNvSpPr>
            <a:spLocks noGrp="1"/>
          </p:cNvSpPr>
          <p:nvPr>
            <p:ph type="title"/>
          </p:nvPr>
        </p:nvSpPr>
        <p:spPr>
          <a:xfrm>
            <a:off x="1159668" y="1695733"/>
            <a:ext cx="3469479" cy="432000"/>
          </a:xfrm>
        </p:spPr>
        <p:txBody>
          <a:bodyPr/>
          <a:lstStyle/>
          <a:p>
            <a:r>
              <a:rPr lang="en-US" dirty="0"/>
              <a:t>Future Training</a:t>
            </a:r>
          </a:p>
        </p:txBody>
      </p:sp>
      <p:sp>
        <p:nvSpPr>
          <p:cNvPr id="3" name="Slide Number Placeholder 2">
            <a:extLst>
              <a:ext uri="{FF2B5EF4-FFF2-40B4-BE49-F238E27FC236}">
                <a16:creationId xmlns:a16="http://schemas.microsoft.com/office/drawing/2014/main" id="{A4107EB0-DBDF-5C8F-A58A-F22B535910B9}"/>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pic>
        <p:nvPicPr>
          <p:cNvPr id="1026" name="Picture 2" descr="2023 calendar printable for kids">
            <a:extLst>
              <a:ext uri="{FF2B5EF4-FFF2-40B4-BE49-F238E27FC236}">
                <a16:creationId xmlns:a16="http://schemas.microsoft.com/office/drawing/2014/main" id="{4F14EF5F-65ED-DED9-E29E-760BF190B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87458"/>
            <a:ext cx="5540679" cy="59902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E6B062-CFC6-0352-6A91-5E38F5660474}"/>
              </a:ext>
            </a:extLst>
          </p:cNvPr>
          <p:cNvSpPr txBox="1"/>
          <p:nvPr/>
        </p:nvSpPr>
        <p:spPr>
          <a:xfrm>
            <a:off x="432000" y="2441954"/>
            <a:ext cx="4924816" cy="1200329"/>
          </a:xfrm>
          <a:prstGeom prst="rect">
            <a:avLst/>
          </a:prstGeom>
          <a:noFill/>
        </p:spPr>
        <p:txBody>
          <a:bodyPr wrap="square">
            <a:spAutoFit/>
          </a:bodyPr>
          <a:lstStyle/>
          <a:p>
            <a:pPr algn="ctr"/>
            <a:r>
              <a:rPr lang="en-US" sz="2400" dirty="0">
                <a:solidFill>
                  <a:srgbClr val="000000"/>
                </a:solidFill>
                <a:effectLst/>
                <a:latin typeface="Arial" panose="020B0604020202020204" pitchFamily="34" charset="0"/>
                <a:ea typeface="Calibri" panose="020F0502020204030204" pitchFamily="34" charset="0"/>
              </a:rPr>
              <a:t>CALPADS End-of-Year (EOY) training registration is now available in Bridge</a:t>
            </a:r>
            <a:endParaRPr lang="en-US" sz="2400" dirty="0"/>
          </a:p>
        </p:txBody>
      </p:sp>
      <p:sp>
        <p:nvSpPr>
          <p:cNvPr id="7" name="Rectangle 6">
            <a:extLst>
              <a:ext uri="{FF2B5EF4-FFF2-40B4-BE49-F238E27FC236}">
                <a16:creationId xmlns:a16="http://schemas.microsoft.com/office/drawing/2014/main" id="{539E3ABE-77FB-40F8-E7FD-D41FF2DC282B}"/>
              </a:ext>
            </a:extLst>
          </p:cNvPr>
          <p:cNvSpPr/>
          <p:nvPr/>
        </p:nvSpPr>
        <p:spPr>
          <a:xfrm>
            <a:off x="7761962" y="3756566"/>
            <a:ext cx="2196230" cy="1942776"/>
          </a:xfrm>
          <a:prstGeom prst="rect">
            <a:avLst/>
          </a:prstGeom>
          <a:solidFill>
            <a:srgbClr val="FFFF00">
              <a:alpha val="2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57ABCF9F-0102-998F-7C4D-9DD4200783E7}"/>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952078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73732" y="519047"/>
            <a:ext cx="11340000" cy="432000"/>
          </a:xfrm>
        </p:spPr>
        <p:txBody>
          <a:bodyPr/>
          <a:lstStyle/>
          <a:p>
            <a:r>
              <a:rPr lang="en-US" dirty="0"/>
              <a:t>Resources</a:t>
            </a:r>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2328073"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4"/>
              </a:rPr>
              <a:t>https://learn.fcmat.org/</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23685" y="2308756"/>
            <a:ext cx="468723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6"/>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9"/>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318018" y="1384466"/>
            <a:ext cx="1095828" cy="914400"/>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1"/>
              </a:rPr>
              <a:t>https://www.cde.ca.gov/ds/sp/cl/systemdocs.asp</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7" name="Picture 6" descr="A close up of a logo&#10;&#10;Description automatically generated">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4B166D5-F62E-4EAF-97AA-3468FE9A6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4"/>
              </a:rPr>
              <a:t>https://csis.fcmat.org/resources</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543908" y="1521378"/>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Here are some important resources related to CALPADS reporting.</a:t>
            </a: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Footer Placeholder 2">
            <a:extLst>
              <a:ext uri="{FF2B5EF4-FFF2-40B4-BE49-F238E27FC236}">
                <a16:creationId xmlns:a16="http://schemas.microsoft.com/office/drawing/2014/main" id="{3E66F3E2-E3C4-F738-5109-6CE674E5248A}"/>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84294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pic>
        <p:nvPicPr>
          <p:cNvPr id="25" name="Picture Placeholder 24">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403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07EB-D8F9-46F8-8146-7BAE5BD1902B}"/>
              </a:ext>
            </a:extLst>
          </p:cNvPr>
          <p:cNvSpPr>
            <a:spLocks noGrp="1"/>
          </p:cNvSpPr>
          <p:nvPr>
            <p:ph type="title"/>
          </p:nvPr>
        </p:nvSpPr>
        <p:spPr>
          <a:xfrm>
            <a:off x="426000" y="253800"/>
            <a:ext cx="11340000" cy="432000"/>
          </a:xfrm>
        </p:spPr>
        <p:txBody>
          <a:bodyPr/>
          <a:lstStyle/>
          <a:p>
            <a:r>
              <a:rPr lang="en-US" dirty="0"/>
              <a:t>EOY Data Collections</a:t>
            </a:r>
          </a:p>
        </p:txBody>
      </p:sp>
      <p:sp>
        <p:nvSpPr>
          <p:cNvPr id="3" name="Slide Number Placeholder 2">
            <a:extLst>
              <a:ext uri="{FF2B5EF4-FFF2-40B4-BE49-F238E27FC236}">
                <a16:creationId xmlns:a16="http://schemas.microsoft.com/office/drawing/2014/main" id="{2FBC0C93-9CBD-4E52-AF93-0F3907BE416E}"/>
              </a:ext>
            </a:extLst>
          </p:cNvPr>
          <p:cNvSpPr>
            <a:spLocks noGrp="1"/>
          </p:cNvSpPr>
          <p:nvPr>
            <p:ph type="sldNum" sz="quarter" idx="11"/>
          </p:nvPr>
        </p:nvSpPr>
        <p:spPr/>
        <p:txBody>
          <a:bodyPr/>
          <a:lstStyle/>
          <a:p>
            <a:fld id="{4B73C415-D670-4716-A5EC-CC4D52CA2BAC}" type="slidenum">
              <a:rPr lang="en-US" noProof="0" smtClean="0"/>
              <a:pPr/>
              <a:t>5</a:t>
            </a:fld>
            <a:endParaRPr lang="en-US" noProof="0" dirty="0"/>
          </a:p>
        </p:txBody>
      </p:sp>
      <p:graphicFrame>
        <p:nvGraphicFramePr>
          <p:cNvPr id="9" name="Content Placeholder 7">
            <a:extLst>
              <a:ext uri="{FF2B5EF4-FFF2-40B4-BE49-F238E27FC236}">
                <a16:creationId xmlns:a16="http://schemas.microsoft.com/office/drawing/2014/main" id="{8DB39F4A-E238-48EC-BF33-9F2C18DDC3C8}"/>
              </a:ext>
            </a:extLst>
          </p:cNvPr>
          <p:cNvGraphicFramePr>
            <a:graphicFrameLocks noGrp="1"/>
          </p:cNvGraphicFramePr>
          <p:nvPr>
            <p:ph idx="4294967295"/>
            <p:extLst>
              <p:ext uri="{D42A27DB-BD31-4B8C-83A1-F6EECF244321}">
                <p14:modId xmlns:p14="http://schemas.microsoft.com/office/powerpoint/2010/main" val="20986330"/>
              </p:ext>
            </p:extLst>
          </p:nvPr>
        </p:nvGraphicFramePr>
        <p:xfrm>
          <a:off x="426000" y="972881"/>
          <a:ext cx="1099502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2">
            <a:extLst>
              <a:ext uri="{FF2B5EF4-FFF2-40B4-BE49-F238E27FC236}">
                <a16:creationId xmlns:a16="http://schemas.microsoft.com/office/drawing/2014/main" id="{793E2EE5-455B-995B-08B2-1CCA8B736B55}"/>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3920776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338759" y="1086753"/>
            <a:ext cx="3224873" cy="2157236"/>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338759" y="1086753"/>
            <a:ext cx="2989067" cy="1859969"/>
          </a:xfrm>
        </p:spPr>
        <p:txBody>
          <a:bodyPr/>
          <a:lstStyle/>
          <a:p>
            <a:r>
              <a:rPr lang="en-US" b="1" dirty="0">
                <a:solidFill>
                  <a:schemeClr val="tx1">
                    <a:lumMod val="75000"/>
                    <a:lumOff val="25000"/>
                  </a:schemeClr>
                </a:solidFill>
              </a:rPr>
              <a:t>I have a question…</a:t>
            </a:r>
            <a:endParaRPr lang="en-US" i="1" dirty="0">
              <a:latin typeface="Calibri" pitchFamily="34" charset="0"/>
            </a:endParaRPr>
          </a:p>
          <a:p>
            <a:endParaRPr lang="en-US" dirty="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1933665" y="2337569"/>
            <a:ext cx="1002388" cy="1382683"/>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489709" y="1192275"/>
            <a:ext cx="2834809" cy="361135"/>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2854725" y="4061415"/>
            <a:ext cx="3224873" cy="2157236"/>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3224331" y="3402218"/>
            <a:ext cx="1002388" cy="1382683"/>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2854725" y="4061415"/>
            <a:ext cx="2989067" cy="1859969"/>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2997605" y="4176926"/>
            <a:ext cx="2834809" cy="361135"/>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489515" y="2943635"/>
            <a:ext cx="2743873" cy="19319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2997605" y="5918297"/>
            <a:ext cx="2743873" cy="193192"/>
          </a:xfrm>
        </p:spPr>
        <p:txBody>
          <a:bodyPr/>
          <a:lstStyle/>
          <a:p>
            <a:endParaRPr lang="en-US"/>
          </a:p>
        </p:txBody>
      </p:sp>
      <p:sp>
        <p:nvSpPr>
          <p:cNvPr id="6" name="Slide Number Placeholder 5">
            <a:extLst>
              <a:ext uri="{FF2B5EF4-FFF2-40B4-BE49-F238E27FC236}">
                <a16:creationId xmlns:a16="http://schemas.microsoft.com/office/drawing/2014/main" id="{65004B2E-C8DE-44C3-8D21-B4CA5E2EB3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050" name="Picture 2">
            <a:extLst>
              <a:ext uri="{FF2B5EF4-FFF2-40B4-BE49-F238E27FC236}">
                <a16:creationId xmlns:a16="http://schemas.microsoft.com/office/drawing/2014/main" id="{55DED32B-72F4-5E61-77A6-EC069E8A0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978" y="1086753"/>
            <a:ext cx="4108088" cy="4513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D2401D6-3EF9-FF9C-22D4-D57E3CA28D57}"/>
              </a:ext>
            </a:extLst>
          </p:cNvPr>
          <p:cNvSpPr/>
          <p:nvPr/>
        </p:nvSpPr>
        <p:spPr>
          <a:xfrm>
            <a:off x="7370264" y="4256690"/>
            <a:ext cx="3182122" cy="28137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2">
            <a:extLst>
              <a:ext uri="{FF2B5EF4-FFF2-40B4-BE49-F238E27FC236}">
                <a16:creationId xmlns:a16="http://schemas.microsoft.com/office/drawing/2014/main" id="{4A3C1B32-9779-1938-FDEC-C80998BE747A}"/>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063985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006078" y="0"/>
            <a:ext cx="10179844"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a:t>
            </a:r>
            <a:r>
              <a:rPr lang="en-US" dirty="0"/>
              <a:t>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3714537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186385FB-BEDC-4894-B15B-27AA30E2C8C0}"/>
              </a:ext>
            </a:extLst>
          </p:cNvPr>
          <p:cNvSpPr/>
          <p:nvPr/>
        </p:nvSpPr>
        <p:spPr>
          <a:xfrm>
            <a:off x="5238749" y="2300286"/>
            <a:ext cx="5648325" cy="1561296"/>
          </a:xfrm>
          <a:prstGeom prst="roundRect">
            <a:avLst>
              <a:gd name="adj" fmla="val 6196"/>
            </a:avLst>
          </a:prstGeom>
          <a:gradFill>
            <a:gsLst>
              <a:gs pos="0">
                <a:srgbClr val="F7F8FD"/>
              </a:gs>
              <a:gs pos="50000">
                <a:srgbClr val="F9F9FD"/>
              </a:gs>
              <a:gs pos="100000">
                <a:srgbClr val="F9F9FD"/>
              </a:gs>
            </a:gsLst>
          </a:gradFill>
          <a:ln>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a:ea typeface="+mn-ea"/>
                <a:cs typeface="+mn-cs"/>
              </a:rPr>
              <a:t>EOY </a:t>
            </a:r>
            <a:r>
              <a:rPr lang="en-US" sz="3200" dirty="0">
                <a:solidFill>
                  <a:prstClr val="black"/>
                </a:solidFill>
                <a:latin typeface="Tahoma"/>
              </a:rPr>
              <a:t>Snapshots</a:t>
            </a:r>
            <a:r>
              <a:rPr kumimoji="0" lang="en-US" sz="3200" b="0" i="0" u="none" strike="noStrike" kern="1200" cap="none" spc="0" normalizeH="0" baseline="0" noProof="0" dirty="0">
                <a:ln>
                  <a:noFill/>
                </a:ln>
                <a:solidFill>
                  <a:prstClr val="black"/>
                </a:solidFill>
                <a:effectLst/>
                <a:uLnTx/>
                <a:uFillTx/>
                <a:latin typeface="Tahoma"/>
                <a:ea typeface="+mn-ea"/>
                <a:cs typeface="+mn-cs"/>
              </a:rPr>
              <a:t> Begin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2">
                    <a:lumMod val="75000"/>
                  </a:schemeClr>
                </a:solidFill>
                <a:latin typeface="Tahoma"/>
              </a:rPr>
              <a:t>May 7, 2024</a:t>
            </a:r>
            <a:r>
              <a:rPr kumimoji="0" lang="en-US" sz="3200" b="0" i="0" u="none" strike="noStrike" kern="1200" cap="none" spc="0" normalizeH="0" baseline="0" noProof="0" dirty="0">
                <a:ln>
                  <a:noFill/>
                </a:ln>
                <a:solidFill>
                  <a:schemeClr val="accent2">
                    <a:lumMod val="75000"/>
                  </a:schemeClr>
                </a:solidFill>
                <a:effectLst/>
                <a:uLnTx/>
                <a:uFillTx/>
                <a:latin typeface="Tahoma"/>
                <a:ea typeface="+mn-ea"/>
                <a:cs typeface="+mn-cs"/>
              </a:rPr>
              <a:t> </a:t>
            </a:r>
            <a:endParaRPr kumimoji="0" lang="en-US" sz="3200" b="0" i="0" u="none" strike="noStrike" kern="1200" cap="none" spc="0" normalizeH="0" baseline="0" noProof="0" dirty="0">
              <a:ln>
                <a:noFill/>
              </a:ln>
              <a:solidFill>
                <a:schemeClr val="accent2">
                  <a:lumMod val="75000"/>
                </a:schemeClr>
              </a:solidFill>
              <a:effectLst/>
              <a:uLnTx/>
              <a:uFillTx/>
              <a:latin typeface="Tahoma"/>
              <a:ea typeface="Tahoma"/>
              <a:cs typeface="Tahoma"/>
            </a:endParaRPr>
          </a:p>
        </p:txBody>
      </p:sp>
      <p:sp>
        <p:nvSpPr>
          <p:cNvPr id="16" name="Title 15">
            <a:extLst>
              <a:ext uri="{FF2B5EF4-FFF2-40B4-BE49-F238E27FC236}">
                <a16:creationId xmlns:a16="http://schemas.microsoft.com/office/drawing/2014/main" id="{2F7CAE78-A802-4BB9-AE3C-4FC00207B117}"/>
              </a:ext>
            </a:extLst>
          </p:cNvPr>
          <p:cNvSpPr>
            <a:spLocks noGrp="1"/>
          </p:cNvSpPr>
          <p:nvPr>
            <p:ph type="title"/>
          </p:nvPr>
        </p:nvSpPr>
        <p:spPr>
          <a:xfrm>
            <a:off x="432000" y="417410"/>
            <a:ext cx="11355141" cy="432000"/>
          </a:xfrm>
        </p:spPr>
        <p:txBody>
          <a:bodyPr/>
          <a:lstStyle/>
          <a:p>
            <a:r>
              <a:rPr lang="en-US" dirty="0"/>
              <a:t>Quick Reminders</a:t>
            </a:r>
          </a:p>
        </p:txBody>
      </p:sp>
      <p:sp>
        <p:nvSpPr>
          <p:cNvPr id="3" name="Slide Number Placeholder 2">
            <a:extLst>
              <a:ext uri="{FF2B5EF4-FFF2-40B4-BE49-F238E27FC236}">
                <a16:creationId xmlns:a16="http://schemas.microsoft.com/office/drawing/2014/main" id="{0DD461F6-7533-456E-A58B-07CC6D70B95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5" name="Picture 14" descr="A picture containing person, wall, standing&#10;&#10;Description automatically generated">
            <a:extLst>
              <a:ext uri="{FF2B5EF4-FFF2-40B4-BE49-F238E27FC236}">
                <a16:creationId xmlns:a16="http://schemas.microsoft.com/office/drawing/2014/main" id="{D94F9B59-DAE3-48CB-AA77-2917A617A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91" y="1537236"/>
            <a:ext cx="3783527" cy="3783527"/>
          </a:xfrm>
          <a:prstGeom prst="rect">
            <a:avLst/>
          </a:prstGeom>
        </p:spPr>
      </p:pic>
      <p:sp>
        <p:nvSpPr>
          <p:cNvPr id="2" name="Footer Placeholder 2">
            <a:extLst>
              <a:ext uri="{FF2B5EF4-FFF2-40B4-BE49-F238E27FC236}">
                <a16:creationId xmlns:a16="http://schemas.microsoft.com/office/drawing/2014/main" id="{6ED59A03-F206-51CE-52EB-9D1DD906B10E}"/>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864161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D59F-E459-41DB-985E-2CF08A5D0B6A}"/>
              </a:ext>
            </a:extLst>
          </p:cNvPr>
          <p:cNvSpPr>
            <a:spLocks noGrp="1"/>
          </p:cNvSpPr>
          <p:nvPr>
            <p:ph type="title"/>
          </p:nvPr>
        </p:nvSpPr>
        <p:spPr>
          <a:xfrm>
            <a:off x="838200" y="294408"/>
            <a:ext cx="10515600" cy="1325563"/>
          </a:xfrm>
        </p:spPr>
        <p:txBody>
          <a:bodyPr/>
          <a:lstStyle/>
          <a:p>
            <a:r>
              <a:rPr lang="en-US" dirty="0"/>
              <a:t>Data Collection Window for 2023-24</a:t>
            </a:r>
          </a:p>
        </p:txBody>
      </p:sp>
      <p:sp>
        <p:nvSpPr>
          <p:cNvPr id="6" name="Text Placeholder 5">
            <a:extLst>
              <a:ext uri="{FF2B5EF4-FFF2-40B4-BE49-F238E27FC236}">
                <a16:creationId xmlns:a16="http://schemas.microsoft.com/office/drawing/2014/main" id="{47257058-2973-4B53-836C-41233BC0D27B}"/>
              </a:ext>
            </a:extLst>
          </p:cNvPr>
          <p:cNvSpPr>
            <a:spLocks noGrp="1"/>
          </p:cNvSpPr>
          <p:nvPr>
            <p:ph type="body" sz="quarter" idx="33"/>
          </p:nvPr>
        </p:nvSpPr>
        <p:spPr>
          <a:xfrm>
            <a:off x="412908" y="3677492"/>
            <a:ext cx="415608" cy="201776"/>
          </a:xfrm>
        </p:spPr>
        <p:txBody>
          <a:bodyPr>
            <a:normAutofit lnSpcReduction="10000"/>
          </a:bodyPr>
          <a:lstStyle/>
          <a:p>
            <a:r>
              <a:rPr lang="en-US" b="1" dirty="0">
                <a:solidFill>
                  <a:schemeClr val="tx1">
                    <a:lumMod val="75000"/>
                    <a:lumOff val="25000"/>
                  </a:schemeClr>
                </a:solidFill>
              </a:rPr>
              <a:t>Oct</a:t>
            </a:r>
          </a:p>
        </p:txBody>
      </p:sp>
      <p:sp>
        <p:nvSpPr>
          <p:cNvPr id="8" name="Text Placeholder 7">
            <a:extLst>
              <a:ext uri="{FF2B5EF4-FFF2-40B4-BE49-F238E27FC236}">
                <a16:creationId xmlns:a16="http://schemas.microsoft.com/office/drawing/2014/main" id="{7CCA00F5-B440-406B-A716-A13092CBFC24}"/>
              </a:ext>
            </a:extLst>
          </p:cNvPr>
          <p:cNvSpPr>
            <a:spLocks noGrp="1"/>
          </p:cNvSpPr>
          <p:nvPr>
            <p:ph type="body" sz="quarter" idx="34"/>
          </p:nvPr>
        </p:nvSpPr>
        <p:spPr>
          <a:xfrm>
            <a:off x="1653627" y="3308334"/>
            <a:ext cx="377825" cy="201776"/>
          </a:xfrm>
        </p:spPr>
        <p:txBody>
          <a:bodyPr>
            <a:normAutofit/>
          </a:bodyPr>
          <a:lstStyle/>
          <a:p>
            <a:r>
              <a:rPr lang="en-US" dirty="0">
                <a:solidFill>
                  <a:schemeClr val="tx1">
                    <a:lumMod val="75000"/>
                    <a:lumOff val="25000"/>
                  </a:schemeClr>
                </a:solidFill>
              </a:rPr>
              <a:t>Nov</a:t>
            </a:r>
          </a:p>
        </p:txBody>
      </p:sp>
      <p:sp>
        <p:nvSpPr>
          <p:cNvPr id="11" name="Text Placeholder 10">
            <a:extLst>
              <a:ext uri="{FF2B5EF4-FFF2-40B4-BE49-F238E27FC236}">
                <a16:creationId xmlns:a16="http://schemas.microsoft.com/office/drawing/2014/main" id="{7BB9576B-97C2-4B6F-8D7A-D3D94B000C9A}"/>
              </a:ext>
            </a:extLst>
          </p:cNvPr>
          <p:cNvSpPr>
            <a:spLocks noGrp="1"/>
          </p:cNvSpPr>
          <p:nvPr>
            <p:ph type="body" sz="quarter" idx="35"/>
          </p:nvPr>
        </p:nvSpPr>
        <p:spPr>
          <a:xfrm>
            <a:off x="2670868" y="3308334"/>
            <a:ext cx="377825" cy="201776"/>
          </a:xfrm>
        </p:spPr>
        <p:txBody>
          <a:bodyPr>
            <a:normAutofit/>
          </a:bodyPr>
          <a:lstStyle/>
          <a:p>
            <a:r>
              <a:rPr lang="en-US" dirty="0">
                <a:solidFill>
                  <a:schemeClr val="tx1">
                    <a:lumMod val="75000"/>
                    <a:lumOff val="25000"/>
                  </a:schemeClr>
                </a:solidFill>
              </a:rPr>
              <a:t>Dec</a:t>
            </a:r>
          </a:p>
        </p:txBody>
      </p:sp>
      <p:sp>
        <p:nvSpPr>
          <p:cNvPr id="13" name="Text Placeholder 12">
            <a:extLst>
              <a:ext uri="{FF2B5EF4-FFF2-40B4-BE49-F238E27FC236}">
                <a16:creationId xmlns:a16="http://schemas.microsoft.com/office/drawing/2014/main" id="{F5F410E5-8F7F-4F9E-9FFE-E7BAE98D72FE}"/>
              </a:ext>
            </a:extLst>
          </p:cNvPr>
          <p:cNvSpPr>
            <a:spLocks noGrp="1"/>
          </p:cNvSpPr>
          <p:nvPr>
            <p:ph type="body" sz="quarter" idx="36"/>
          </p:nvPr>
        </p:nvSpPr>
        <p:spPr>
          <a:xfrm>
            <a:off x="3618210" y="3308082"/>
            <a:ext cx="377825" cy="201776"/>
          </a:xfrm>
        </p:spPr>
        <p:txBody>
          <a:bodyPr>
            <a:normAutofit/>
          </a:bodyPr>
          <a:lstStyle/>
          <a:p>
            <a:r>
              <a:rPr lang="en-US" b="1" dirty="0">
                <a:solidFill>
                  <a:schemeClr val="tx1">
                    <a:lumMod val="75000"/>
                    <a:lumOff val="25000"/>
                  </a:schemeClr>
                </a:solidFill>
              </a:rPr>
              <a:t>Jan</a:t>
            </a:r>
          </a:p>
        </p:txBody>
      </p:sp>
      <p:sp>
        <p:nvSpPr>
          <p:cNvPr id="16" name="Text Placeholder 15">
            <a:extLst>
              <a:ext uri="{FF2B5EF4-FFF2-40B4-BE49-F238E27FC236}">
                <a16:creationId xmlns:a16="http://schemas.microsoft.com/office/drawing/2014/main" id="{BE55EE5B-B6FB-4321-9477-52192E27D65C}"/>
              </a:ext>
            </a:extLst>
          </p:cNvPr>
          <p:cNvSpPr>
            <a:spLocks noGrp="1"/>
          </p:cNvSpPr>
          <p:nvPr>
            <p:ph type="body" sz="quarter" idx="37"/>
          </p:nvPr>
        </p:nvSpPr>
        <p:spPr>
          <a:xfrm>
            <a:off x="4799977" y="3287220"/>
            <a:ext cx="377825" cy="201776"/>
          </a:xfrm>
        </p:spPr>
        <p:txBody>
          <a:bodyPr>
            <a:normAutofit/>
          </a:bodyPr>
          <a:lstStyle/>
          <a:p>
            <a:r>
              <a:rPr lang="en-US" dirty="0">
                <a:solidFill>
                  <a:schemeClr val="tx1">
                    <a:lumMod val="75000"/>
                    <a:lumOff val="25000"/>
                  </a:schemeClr>
                </a:solidFill>
              </a:rPr>
              <a:t>Feb</a:t>
            </a:r>
          </a:p>
        </p:txBody>
      </p:sp>
      <p:sp>
        <p:nvSpPr>
          <p:cNvPr id="17" name="Text Placeholder 16">
            <a:extLst>
              <a:ext uri="{FF2B5EF4-FFF2-40B4-BE49-F238E27FC236}">
                <a16:creationId xmlns:a16="http://schemas.microsoft.com/office/drawing/2014/main" id="{5D9E0D54-DF90-4CE3-B2EF-54C50783B7CC}"/>
              </a:ext>
            </a:extLst>
          </p:cNvPr>
          <p:cNvSpPr>
            <a:spLocks noGrp="1"/>
          </p:cNvSpPr>
          <p:nvPr>
            <p:ph type="body" sz="quarter" idx="38"/>
          </p:nvPr>
        </p:nvSpPr>
        <p:spPr>
          <a:xfrm>
            <a:off x="5631402" y="3683047"/>
            <a:ext cx="415608" cy="201776"/>
          </a:xfrm>
        </p:spPr>
        <p:txBody>
          <a:bodyPr>
            <a:normAutofit lnSpcReduction="10000"/>
          </a:bodyPr>
          <a:lstStyle/>
          <a:p>
            <a:r>
              <a:rPr lang="en-US" b="1" dirty="0">
                <a:solidFill>
                  <a:schemeClr val="tx1">
                    <a:lumMod val="75000"/>
                    <a:lumOff val="25000"/>
                  </a:schemeClr>
                </a:solidFill>
              </a:rPr>
              <a:t>Mar</a:t>
            </a:r>
          </a:p>
        </p:txBody>
      </p:sp>
      <p:sp>
        <p:nvSpPr>
          <p:cNvPr id="19" name="Text Placeholder 18">
            <a:extLst>
              <a:ext uri="{FF2B5EF4-FFF2-40B4-BE49-F238E27FC236}">
                <a16:creationId xmlns:a16="http://schemas.microsoft.com/office/drawing/2014/main" id="{645EDCB7-4237-4A5E-9B93-7DD3CD3C4FF5}"/>
              </a:ext>
            </a:extLst>
          </p:cNvPr>
          <p:cNvSpPr>
            <a:spLocks noGrp="1"/>
          </p:cNvSpPr>
          <p:nvPr>
            <p:ph type="body" sz="quarter" idx="39"/>
          </p:nvPr>
        </p:nvSpPr>
        <p:spPr>
          <a:xfrm>
            <a:off x="6756903" y="3295077"/>
            <a:ext cx="377825" cy="201776"/>
          </a:xfrm>
        </p:spPr>
        <p:txBody>
          <a:bodyPr>
            <a:normAutofit/>
          </a:bodyPr>
          <a:lstStyle/>
          <a:p>
            <a:r>
              <a:rPr lang="en-US" dirty="0">
                <a:solidFill>
                  <a:schemeClr val="tx1">
                    <a:lumMod val="75000"/>
                    <a:lumOff val="25000"/>
                  </a:schemeClr>
                </a:solidFill>
              </a:rPr>
              <a:t>Apr</a:t>
            </a:r>
          </a:p>
        </p:txBody>
      </p:sp>
      <p:sp>
        <p:nvSpPr>
          <p:cNvPr id="21" name="Text Placeholder 20">
            <a:extLst>
              <a:ext uri="{FF2B5EF4-FFF2-40B4-BE49-F238E27FC236}">
                <a16:creationId xmlns:a16="http://schemas.microsoft.com/office/drawing/2014/main" id="{3E1BC326-1FAE-422A-BA37-4C92724EF472}"/>
              </a:ext>
            </a:extLst>
          </p:cNvPr>
          <p:cNvSpPr>
            <a:spLocks noGrp="1"/>
          </p:cNvSpPr>
          <p:nvPr>
            <p:ph type="body" sz="quarter" idx="40"/>
          </p:nvPr>
        </p:nvSpPr>
        <p:spPr>
          <a:xfrm>
            <a:off x="7418715" y="3295077"/>
            <a:ext cx="377825" cy="201776"/>
          </a:xfrm>
        </p:spPr>
        <p:txBody>
          <a:bodyPr>
            <a:normAutofit/>
          </a:bodyPr>
          <a:lstStyle/>
          <a:p>
            <a:r>
              <a:rPr lang="en-US" dirty="0">
                <a:solidFill>
                  <a:schemeClr val="tx1">
                    <a:lumMod val="75000"/>
                    <a:lumOff val="25000"/>
                  </a:schemeClr>
                </a:solidFill>
              </a:rPr>
              <a:t>May</a:t>
            </a:r>
          </a:p>
        </p:txBody>
      </p:sp>
      <p:sp>
        <p:nvSpPr>
          <p:cNvPr id="23" name="Text Placeholder 22">
            <a:extLst>
              <a:ext uri="{FF2B5EF4-FFF2-40B4-BE49-F238E27FC236}">
                <a16:creationId xmlns:a16="http://schemas.microsoft.com/office/drawing/2014/main" id="{5DD0D4ED-8247-483E-A339-415BFA0545C5}"/>
              </a:ext>
            </a:extLst>
          </p:cNvPr>
          <p:cNvSpPr>
            <a:spLocks noGrp="1"/>
          </p:cNvSpPr>
          <p:nvPr>
            <p:ph type="body" sz="quarter" idx="41"/>
          </p:nvPr>
        </p:nvSpPr>
        <p:spPr>
          <a:xfrm>
            <a:off x="8653677" y="3301765"/>
            <a:ext cx="377825" cy="201776"/>
          </a:xfrm>
        </p:spPr>
        <p:txBody>
          <a:bodyPr>
            <a:normAutofit/>
          </a:bodyPr>
          <a:lstStyle/>
          <a:p>
            <a:r>
              <a:rPr lang="en-US" dirty="0">
                <a:solidFill>
                  <a:schemeClr val="tx1">
                    <a:lumMod val="75000"/>
                    <a:lumOff val="25000"/>
                  </a:schemeClr>
                </a:solidFill>
              </a:rPr>
              <a:t>Jun</a:t>
            </a:r>
          </a:p>
        </p:txBody>
      </p:sp>
      <p:sp>
        <p:nvSpPr>
          <p:cNvPr id="25" name="Text Placeholder 24">
            <a:extLst>
              <a:ext uri="{FF2B5EF4-FFF2-40B4-BE49-F238E27FC236}">
                <a16:creationId xmlns:a16="http://schemas.microsoft.com/office/drawing/2014/main" id="{BED3DA06-A855-49CE-8356-4A9D947FC823}"/>
              </a:ext>
            </a:extLst>
          </p:cNvPr>
          <p:cNvSpPr>
            <a:spLocks noGrp="1"/>
          </p:cNvSpPr>
          <p:nvPr>
            <p:ph type="body" sz="quarter" idx="42"/>
          </p:nvPr>
        </p:nvSpPr>
        <p:spPr>
          <a:xfrm>
            <a:off x="9375641" y="3295077"/>
            <a:ext cx="377825" cy="201776"/>
          </a:xfrm>
        </p:spPr>
        <p:txBody>
          <a:bodyPr>
            <a:normAutofit/>
          </a:bodyPr>
          <a:lstStyle/>
          <a:p>
            <a:r>
              <a:rPr lang="en-US" dirty="0">
                <a:solidFill>
                  <a:schemeClr val="tx1">
                    <a:lumMod val="75000"/>
                    <a:lumOff val="25000"/>
                  </a:schemeClr>
                </a:solidFill>
              </a:rPr>
              <a:t>Jul</a:t>
            </a:r>
          </a:p>
        </p:txBody>
      </p:sp>
      <p:sp>
        <p:nvSpPr>
          <p:cNvPr id="28" name="Text Placeholder 27">
            <a:extLst>
              <a:ext uri="{FF2B5EF4-FFF2-40B4-BE49-F238E27FC236}">
                <a16:creationId xmlns:a16="http://schemas.microsoft.com/office/drawing/2014/main" id="{B7E6CCF4-3AC5-455D-B1E1-9CDCE79FA2DA}"/>
              </a:ext>
            </a:extLst>
          </p:cNvPr>
          <p:cNvSpPr>
            <a:spLocks noGrp="1"/>
          </p:cNvSpPr>
          <p:nvPr>
            <p:ph type="body" sz="quarter" idx="43"/>
          </p:nvPr>
        </p:nvSpPr>
        <p:spPr>
          <a:xfrm>
            <a:off x="10681585" y="3288985"/>
            <a:ext cx="377825" cy="201776"/>
          </a:xfrm>
        </p:spPr>
        <p:txBody>
          <a:bodyPr>
            <a:normAutofit/>
          </a:bodyPr>
          <a:lstStyle/>
          <a:p>
            <a:r>
              <a:rPr lang="en-US" b="1" dirty="0">
                <a:solidFill>
                  <a:schemeClr val="tx1">
                    <a:lumMod val="75000"/>
                    <a:lumOff val="25000"/>
                  </a:schemeClr>
                </a:solidFill>
              </a:rPr>
              <a:t>Aug</a:t>
            </a:r>
          </a:p>
        </p:txBody>
      </p:sp>
      <p:sp>
        <p:nvSpPr>
          <p:cNvPr id="29" name="Text Placeholder 28">
            <a:extLst>
              <a:ext uri="{FF2B5EF4-FFF2-40B4-BE49-F238E27FC236}">
                <a16:creationId xmlns:a16="http://schemas.microsoft.com/office/drawing/2014/main" id="{AF84C149-B9E1-4CEB-AC25-65E5E0C9ECDB}"/>
              </a:ext>
            </a:extLst>
          </p:cNvPr>
          <p:cNvSpPr>
            <a:spLocks noGrp="1"/>
          </p:cNvSpPr>
          <p:nvPr>
            <p:ph type="body" sz="quarter" idx="44"/>
          </p:nvPr>
        </p:nvSpPr>
        <p:spPr>
          <a:xfrm>
            <a:off x="11217756" y="3291117"/>
            <a:ext cx="377825" cy="201776"/>
          </a:xfrm>
        </p:spPr>
        <p:txBody>
          <a:bodyPr>
            <a:normAutofit/>
          </a:bodyPr>
          <a:lstStyle/>
          <a:p>
            <a:r>
              <a:rPr lang="en-US" dirty="0">
                <a:solidFill>
                  <a:schemeClr val="tx1">
                    <a:lumMod val="75000"/>
                    <a:lumOff val="25000"/>
                  </a:schemeClr>
                </a:solidFill>
              </a:rPr>
              <a:t>Sep</a:t>
            </a:r>
          </a:p>
        </p:txBody>
      </p:sp>
      <p:sp>
        <p:nvSpPr>
          <p:cNvPr id="31" name="Text Placeholder 30">
            <a:extLst>
              <a:ext uri="{FF2B5EF4-FFF2-40B4-BE49-F238E27FC236}">
                <a16:creationId xmlns:a16="http://schemas.microsoft.com/office/drawing/2014/main" id="{0FBB9E34-9406-4432-A2AA-735C161D6F11}"/>
              </a:ext>
            </a:extLst>
          </p:cNvPr>
          <p:cNvSpPr>
            <a:spLocks noGrp="1"/>
          </p:cNvSpPr>
          <p:nvPr>
            <p:ph type="body" sz="quarter" idx="45"/>
          </p:nvPr>
        </p:nvSpPr>
        <p:spPr>
          <a:xfrm>
            <a:off x="438368" y="2600309"/>
            <a:ext cx="3735636" cy="282229"/>
          </a:xfrm>
          <a:solidFill>
            <a:srgbClr val="40C1BD"/>
          </a:solidFill>
        </p:spPr>
        <p:txBody>
          <a:bodyPr anchor="ctr"/>
          <a:lstStyle/>
          <a:p>
            <a:r>
              <a:rPr lang="en-US" sz="1200" b="1" dirty="0">
                <a:solidFill>
                  <a:schemeClr val="bg1"/>
                </a:solidFill>
              </a:rPr>
              <a:t>Fall 1 Submission</a:t>
            </a:r>
          </a:p>
        </p:txBody>
      </p:sp>
      <p:grpSp>
        <p:nvGrpSpPr>
          <p:cNvPr id="33" name="Group 32">
            <a:extLst>
              <a:ext uri="{FF2B5EF4-FFF2-40B4-BE49-F238E27FC236}">
                <a16:creationId xmlns:a16="http://schemas.microsoft.com/office/drawing/2014/main" id="{AFD09076-D1F6-4F08-8939-1F1577E5A1AC}"/>
              </a:ext>
              <a:ext uri="{C183D7F6-B498-43B3-948B-1728B52AA6E4}">
                <adec:decorative xmlns:adec="http://schemas.microsoft.com/office/drawing/2017/decorative" val="1"/>
              </a:ext>
            </a:extLst>
          </p:cNvPr>
          <p:cNvGrpSpPr/>
          <p:nvPr/>
        </p:nvGrpSpPr>
        <p:grpSpPr>
          <a:xfrm>
            <a:off x="620712" y="3503541"/>
            <a:ext cx="10856346" cy="450534"/>
            <a:chOff x="620712" y="3503541"/>
            <a:chExt cx="10856346" cy="450534"/>
          </a:xfrm>
        </p:grpSpPr>
        <p:cxnSp>
          <p:nvCxnSpPr>
            <p:cNvPr id="34" name="Straight Connector 33">
              <a:extLst>
                <a:ext uri="{FF2B5EF4-FFF2-40B4-BE49-F238E27FC236}">
                  <a16:creationId xmlns:a16="http://schemas.microsoft.com/office/drawing/2014/main" id="{1851F931-A22B-44AA-B078-8F13276740C5}"/>
                </a:ext>
              </a:extLst>
            </p:cNvPr>
            <p:cNvCxnSpPr>
              <a:cxnSpLocks/>
              <a:stCxn id="6" idx="2"/>
            </p:cNvCxnSpPr>
            <p:nvPr/>
          </p:nvCxnSpPr>
          <p:spPr>
            <a:xfrm>
              <a:off x="620712" y="3503541"/>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3A16F3-2319-4900-94E3-2D1EE11FE250}"/>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FC807E-B2A8-4953-AA5C-6D49F5FE3128}"/>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129982-9661-4201-A7A9-D830435CAF7C}"/>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C9CA8C-382D-4780-857E-7923D6612296}"/>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124F5F-0D19-4683-ABFD-3276BD8C0D2A}"/>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740EF7-5BAA-4406-9463-F2DBFE3F1764}"/>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722C75-9D4B-4ACF-8624-346EBA52AB0C}"/>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341D20-3335-4187-B094-E72F119FBFA6}"/>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A093FB-4616-49E8-A8CB-7A95CC81F7BF}"/>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37583E-E0FF-431F-AEFC-A3E007B41FEF}"/>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CC9F1D-9948-435E-B101-CE530C3C415D}"/>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ED2865-67EC-4583-B0BC-2A7549CA14FE}"/>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E72E4E-F5B7-469D-9C2A-54960B3814DA}"/>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A5CFE2-8B3A-4FE1-B4D5-A3C1CDD0D60B}"/>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945B65-A1FD-4893-8E5B-694EBE6ABE48}"/>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559BBA-B1D3-41F3-BCBE-CB4BB933EEA0}"/>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F8D889-DFE8-4946-8A9F-E89EBA86CE55}"/>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FC3E1-760C-485D-A894-659E36DBFBA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2AD8BF-2DAB-46F3-9334-006C0E60141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ECD0E7-AEC7-4FC2-AD8C-FD1309F9C4A9}"/>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C5386D-5D43-4282-AB46-61FD65332554}"/>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974A3F-6B41-4413-8B89-13F538C736F8}"/>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ABC7720-8A37-473F-B4FC-E67552008163}"/>
                </a:ext>
              </a:extLst>
            </p:cNvPr>
            <p:cNvCxnSpPr/>
            <p:nvPr/>
          </p:nvCxnSpPr>
          <p:spPr>
            <a:xfrm>
              <a:off x="1147705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100" name="Text Placeholder 9">
            <a:extLst>
              <a:ext uri="{FF2B5EF4-FFF2-40B4-BE49-F238E27FC236}">
                <a16:creationId xmlns:a16="http://schemas.microsoft.com/office/drawing/2014/main" id="{548BEBE1-71B7-49CB-8BA4-28695B014966}"/>
              </a:ext>
            </a:extLst>
          </p:cNvPr>
          <p:cNvSpPr txBox="1">
            <a:spLocks/>
          </p:cNvSpPr>
          <p:nvPr/>
        </p:nvSpPr>
        <p:spPr>
          <a:xfrm>
            <a:off x="3231257" y="3501015"/>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2023</a:t>
            </a:r>
          </a:p>
        </p:txBody>
      </p:sp>
      <p:sp>
        <p:nvSpPr>
          <p:cNvPr id="70" name="Text Placeholder 30">
            <a:extLst>
              <a:ext uri="{FF2B5EF4-FFF2-40B4-BE49-F238E27FC236}">
                <a16:creationId xmlns:a16="http://schemas.microsoft.com/office/drawing/2014/main" id="{A37C69C5-CA39-4466-A217-168F9BF6ADBF}"/>
              </a:ext>
            </a:extLst>
          </p:cNvPr>
          <p:cNvSpPr txBox="1">
            <a:spLocks/>
          </p:cNvSpPr>
          <p:nvPr/>
        </p:nvSpPr>
        <p:spPr>
          <a:xfrm>
            <a:off x="3114215" y="2302550"/>
            <a:ext cx="1058475" cy="282229"/>
          </a:xfrm>
          <a:prstGeom prst="rect">
            <a:avLst/>
          </a:prstGeom>
          <a:solidFill>
            <a:srgbClr val="B0E6E5"/>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sp>
        <p:nvSpPr>
          <p:cNvPr id="77" name="Text Placeholder 30">
            <a:extLst>
              <a:ext uri="{FF2B5EF4-FFF2-40B4-BE49-F238E27FC236}">
                <a16:creationId xmlns:a16="http://schemas.microsoft.com/office/drawing/2014/main" id="{2354FA69-34BD-43D2-BBBF-30A5431BDFB0}"/>
              </a:ext>
            </a:extLst>
          </p:cNvPr>
          <p:cNvSpPr txBox="1">
            <a:spLocks/>
          </p:cNvSpPr>
          <p:nvPr/>
        </p:nvSpPr>
        <p:spPr>
          <a:xfrm>
            <a:off x="437231" y="3931408"/>
            <a:ext cx="5049165" cy="282229"/>
          </a:xfrm>
          <a:prstGeom prst="rect">
            <a:avLst/>
          </a:prstGeom>
          <a:solidFill>
            <a:srgbClr val="FD7C69"/>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Fall 2 Submission</a:t>
            </a:r>
          </a:p>
        </p:txBody>
      </p:sp>
      <p:sp>
        <p:nvSpPr>
          <p:cNvPr id="78" name="Text Placeholder 30">
            <a:extLst>
              <a:ext uri="{FF2B5EF4-FFF2-40B4-BE49-F238E27FC236}">
                <a16:creationId xmlns:a16="http://schemas.microsoft.com/office/drawing/2014/main" id="{16B98577-FB55-4314-8BEB-3C8FF552ED45}"/>
              </a:ext>
            </a:extLst>
          </p:cNvPr>
          <p:cNvSpPr txBox="1">
            <a:spLocks/>
          </p:cNvSpPr>
          <p:nvPr/>
        </p:nvSpPr>
        <p:spPr>
          <a:xfrm>
            <a:off x="7417452" y="3927994"/>
            <a:ext cx="3587242" cy="282229"/>
          </a:xfrm>
          <a:prstGeom prst="rect">
            <a:avLst/>
          </a:prstGeom>
          <a:solidFill>
            <a:srgbClr val="555FAD"/>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EOY Submissions </a:t>
            </a:r>
          </a:p>
        </p:txBody>
      </p:sp>
      <p:grpSp>
        <p:nvGrpSpPr>
          <p:cNvPr id="127" name="Group 126">
            <a:extLst>
              <a:ext uri="{FF2B5EF4-FFF2-40B4-BE49-F238E27FC236}">
                <a16:creationId xmlns:a16="http://schemas.microsoft.com/office/drawing/2014/main" id="{13FA3FA8-F5FF-492A-A1BD-8D5F07F902F0}"/>
              </a:ext>
            </a:extLst>
          </p:cNvPr>
          <p:cNvGrpSpPr/>
          <p:nvPr/>
        </p:nvGrpSpPr>
        <p:grpSpPr>
          <a:xfrm>
            <a:off x="262421" y="1361129"/>
            <a:ext cx="1321859" cy="1245608"/>
            <a:chOff x="431799" y="1918590"/>
            <a:chExt cx="1321859" cy="1245608"/>
          </a:xfrm>
        </p:grpSpPr>
        <p:cxnSp>
          <p:nvCxnSpPr>
            <p:cNvPr id="79" name="Straight Arrow Connector 78">
              <a:extLst>
                <a:ext uri="{FF2B5EF4-FFF2-40B4-BE49-F238E27FC236}">
                  <a16:creationId xmlns:a16="http://schemas.microsoft.com/office/drawing/2014/main" id="{C7E3C3C7-6D96-4D78-9ECB-EFB52891CFD3}"/>
                </a:ext>
                <a:ext uri="{C183D7F6-B498-43B3-948B-1728B52AA6E4}">
                  <adec:decorative xmlns:adec="http://schemas.microsoft.com/office/drawing/2017/decorative" val="1"/>
                </a:ext>
              </a:extLst>
            </p:cNvPr>
            <p:cNvCxnSpPr>
              <a:cxnSpLocks/>
            </p:cNvCxnSpPr>
            <p:nvPr/>
          </p:nvCxnSpPr>
          <p:spPr>
            <a:xfrm>
              <a:off x="620711" y="2341399"/>
              <a:ext cx="0" cy="8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51A6925B-A32C-4F0E-9240-88880B50441E}"/>
                </a:ext>
              </a:extLst>
            </p:cNvPr>
            <p:cNvGrpSpPr/>
            <p:nvPr/>
          </p:nvGrpSpPr>
          <p:grpSpPr>
            <a:xfrm>
              <a:off x="431799" y="1918590"/>
              <a:ext cx="1321859" cy="432000"/>
              <a:chOff x="431799" y="1724805"/>
              <a:chExt cx="1809315" cy="561975"/>
            </a:xfrm>
          </p:grpSpPr>
          <p:sp>
            <p:nvSpPr>
              <p:cNvPr id="80" name="Text Placeholder 30">
                <a:extLst>
                  <a:ext uri="{FF2B5EF4-FFF2-40B4-BE49-F238E27FC236}">
                    <a16:creationId xmlns:a16="http://schemas.microsoft.com/office/drawing/2014/main" id="{AEF1F936-E3CE-4058-8113-04560BB2F90B}"/>
                  </a:ext>
                </a:extLst>
              </p:cNvPr>
              <p:cNvSpPr txBox="1">
                <a:spLocks/>
              </p:cNvSpPr>
              <p:nvPr/>
            </p:nvSpPr>
            <p:spPr>
              <a:xfrm>
                <a:off x="431799"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Census Day</a:t>
                </a:r>
              </a:p>
            </p:txBody>
          </p:sp>
          <p:sp>
            <p:nvSpPr>
              <p:cNvPr id="81" name="Text Placeholder 31">
                <a:extLst>
                  <a:ext uri="{FF2B5EF4-FFF2-40B4-BE49-F238E27FC236}">
                    <a16:creationId xmlns:a16="http://schemas.microsoft.com/office/drawing/2014/main" id="{77C5EEF7-0110-4703-84A0-9B01F054555F}"/>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Oct 4, 2023</a:t>
                </a:r>
              </a:p>
            </p:txBody>
          </p:sp>
        </p:grpSp>
      </p:grpSp>
      <p:grpSp>
        <p:nvGrpSpPr>
          <p:cNvPr id="93" name="Group 92">
            <a:extLst>
              <a:ext uri="{FF2B5EF4-FFF2-40B4-BE49-F238E27FC236}">
                <a16:creationId xmlns:a16="http://schemas.microsoft.com/office/drawing/2014/main" id="{1466B781-5C93-4635-AD7F-95DFC09B941F}"/>
              </a:ext>
            </a:extLst>
          </p:cNvPr>
          <p:cNvGrpSpPr/>
          <p:nvPr/>
        </p:nvGrpSpPr>
        <p:grpSpPr>
          <a:xfrm>
            <a:off x="2032406" y="1341712"/>
            <a:ext cx="1625415" cy="428157"/>
            <a:chOff x="2214999" y="1392388"/>
            <a:chExt cx="2205824" cy="561975"/>
          </a:xfrm>
        </p:grpSpPr>
        <p:sp>
          <p:nvSpPr>
            <p:cNvPr id="83" name="Text Placeholder 30">
              <a:extLst>
                <a:ext uri="{FF2B5EF4-FFF2-40B4-BE49-F238E27FC236}">
                  <a16:creationId xmlns:a16="http://schemas.microsoft.com/office/drawing/2014/main" id="{372FB940-CA34-44E9-92F4-04EAA8F70E17}"/>
                </a:ext>
              </a:extLst>
            </p:cNvPr>
            <p:cNvSpPr txBox="1">
              <a:spLocks/>
            </p:cNvSpPr>
            <p:nvPr/>
          </p:nvSpPr>
          <p:spPr>
            <a:xfrm>
              <a:off x="2214999" y="1392388"/>
              <a:ext cx="2205824"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84" name="Text Placeholder 31">
              <a:extLst>
                <a:ext uri="{FF2B5EF4-FFF2-40B4-BE49-F238E27FC236}">
                  <a16:creationId xmlns:a16="http://schemas.microsoft.com/office/drawing/2014/main" id="{720EA447-C525-49A4-B697-237C86AA4240}"/>
                </a:ext>
              </a:extLst>
            </p:cNvPr>
            <p:cNvSpPr txBox="1">
              <a:spLocks/>
            </p:cNvSpPr>
            <p:nvPr/>
          </p:nvSpPr>
          <p:spPr>
            <a:xfrm>
              <a:off x="2616819" y="1680191"/>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Dec 15, 2023</a:t>
              </a:r>
            </a:p>
          </p:txBody>
        </p:sp>
      </p:grpSp>
      <p:grpSp>
        <p:nvGrpSpPr>
          <p:cNvPr id="96" name="Group 95">
            <a:extLst>
              <a:ext uri="{FF2B5EF4-FFF2-40B4-BE49-F238E27FC236}">
                <a16:creationId xmlns:a16="http://schemas.microsoft.com/office/drawing/2014/main" id="{8DD6C618-3080-4B83-B8E5-5B3DFD532DA7}"/>
              </a:ext>
            </a:extLst>
          </p:cNvPr>
          <p:cNvGrpSpPr/>
          <p:nvPr/>
        </p:nvGrpSpPr>
        <p:grpSpPr>
          <a:xfrm>
            <a:off x="3735902" y="1343423"/>
            <a:ext cx="1321860" cy="428157"/>
            <a:chOff x="2277402" y="1728649"/>
            <a:chExt cx="1793875" cy="561975"/>
          </a:xfrm>
        </p:grpSpPr>
        <p:sp>
          <p:nvSpPr>
            <p:cNvPr id="97" name="Text Placeholder 30">
              <a:extLst>
                <a:ext uri="{FF2B5EF4-FFF2-40B4-BE49-F238E27FC236}">
                  <a16:creationId xmlns:a16="http://schemas.microsoft.com/office/drawing/2014/main" id="{B75A5BC5-D712-4110-92A7-0A19F364D8C2}"/>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98" name="Text Placeholder 31">
              <a:extLst>
                <a:ext uri="{FF2B5EF4-FFF2-40B4-BE49-F238E27FC236}">
                  <a16:creationId xmlns:a16="http://schemas.microsoft.com/office/drawing/2014/main" id="{725E9A00-4CEB-4B52-BA51-439D1CFA031E}"/>
                </a:ext>
              </a:extLst>
            </p:cNvPr>
            <p:cNvSpPr txBox="1">
              <a:spLocks/>
            </p:cNvSpPr>
            <p:nvPr/>
          </p:nvSpPr>
          <p:spPr>
            <a:xfrm>
              <a:off x="2329131" y="2042904"/>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January 26, 2024</a:t>
              </a:r>
            </a:p>
          </p:txBody>
        </p:sp>
      </p:grpSp>
      <p:grpSp>
        <p:nvGrpSpPr>
          <p:cNvPr id="106" name="Group 105">
            <a:extLst>
              <a:ext uri="{FF2B5EF4-FFF2-40B4-BE49-F238E27FC236}">
                <a16:creationId xmlns:a16="http://schemas.microsoft.com/office/drawing/2014/main" id="{0ACB66C0-76B8-4EDC-B8B7-8EFDACB5B50B}"/>
              </a:ext>
            </a:extLst>
          </p:cNvPr>
          <p:cNvGrpSpPr/>
          <p:nvPr/>
        </p:nvGrpSpPr>
        <p:grpSpPr>
          <a:xfrm>
            <a:off x="4776875" y="4219357"/>
            <a:ext cx="1341849" cy="888719"/>
            <a:chOff x="2753762" y="4589858"/>
            <a:chExt cx="1739684" cy="888719"/>
          </a:xfrm>
        </p:grpSpPr>
        <p:cxnSp>
          <p:nvCxnSpPr>
            <p:cNvPr id="107" name="Straight Arrow Connector 106">
              <a:extLst>
                <a:ext uri="{FF2B5EF4-FFF2-40B4-BE49-F238E27FC236}">
                  <a16:creationId xmlns:a16="http://schemas.microsoft.com/office/drawing/2014/main" id="{D119DE1A-5E9B-4E4F-AB93-A8C1BD35FD0D}"/>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4D35C81-7EFD-4F13-B4CC-28BD4DC8BE3F}"/>
                </a:ext>
              </a:extLst>
            </p:cNvPr>
            <p:cNvGrpSpPr/>
            <p:nvPr/>
          </p:nvGrpSpPr>
          <p:grpSpPr>
            <a:xfrm>
              <a:off x="2753762" y="4943920"/>
              <a:ext cx="1739684" cy="534657"/>
              <a:chOff x="2225673" y="1274451"/>
              <a:chExt cx="1793875" cy="561975"/>
            </a:xfrm>
          </p:grpSpPr>
          <p:sp>
            <p:nvSpPr>
              <p:cNvPr id="109" name="Text Placeholder 30">
                <a:extLst>
                  <a:ext uri="{FF2B5EF4-FFF2-40B4-BE49-F238E27FC236}">
                    <a16:creationId xmlns:a16="http://schemas.microsoft.com/office/drawing/2014/main" id="{6A60F4C3-0CEE-4A5A-A15E-1074931379A4}"/>
                  </a:ext>
                </a:extLst>
              </p:cNvPr>
              <p:cNvSpPr txBox="1">
                <a:spLocks/>
              </p:cNvSpPr>
              <p:nvPr/>
            </p:nvSpPr>
            <p:spPr>
              <a:xfrm>
                <a:off x="2225673" y="1274451"/>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Deadline</a:t>
                </a:r>
              </a:p>
            </p:txBody>
          </p:sp>
          <p:sp>
            <p:nvSpPr>
              <p:cNvPr id="110" name="Text Placeholder 31">
                <a:extLst>
                  <a:ext uri="{FF2B5EF4-FFF2-40B4-BE49-F238E27FC236}">
                    <a16:creationId xmlns:a16="http://schemas.microsoft.com/office/drawing/2014/main" id="{2006B9BA-FDDB-408D-BDF1-28B39B060005}"/>
                  </a:ext>
                </a:extLst>
              </p:cNvPr>
              <p:cNvSpPr txBox="1">
                <a:spLocks/>
              </p:cNvSpPr>
              <p:nvPr/>
            </p:nvSpPr>
            <p:spPr>
              <a:xfrm>
                <a:off x="2277400" y="1559048"/>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March 15, 2024</a:t>
                </a:r>
              </a:p>
            </p:txBody>
          </p:sp>
        </p:grpSp>
      </p:grpSp>
      <p:grpSp>
        <p:nvGrpSpPr>
          <p:cNvPr id="111" name="Group 110">
            <a:extLst>
              <a:ext uri="{FF2B5EF4-FFF2-40B4-BE49-F238E27FC236}">
                <a16:creationId xmlns:a16="http://schemas.microsoft.com/office/drawing/2014/main" id="{E867D2F2-7DDD-4582-BF6A-76260EC4964E}"/>
              </a:ext>
            </a:extLst>
          </p:cNvPr>
          <p:cNvGrpSpPr/>
          <p:nvPr/>
        </p:nvGrpSpPr>
        <p:grpSpPr>
          <a:xfrm>
            <a:off x="6690748" y="4210223"/>
            <a:ext cx="1614948" cy="936366"/>
            <a:chOff x="2854094" y="4589858"/>
            <a:chExt cx="1739683" cy="897034"/>
          </a:xfrm>
        </p:grpSpPr>
        <p:cxnSp>
          <p:nvCxnSpPr>
            <p:cNvPr id="112" name="Straight Arrow Connector 111">
              <a:extLst>
                <a:ext uri="{FF2B5EF4-FFF2-40B4-BE49-F238E27FC236}">
                  <a16:creationId xmlns:a16="http://schemas.microsoft.com/office/drawing/2014/main" id="{E9D3D9FF-640F-48D2-BFBD-6252370BE8C6}"/>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Text Placeholder 30">
              <a:extLst>
                <a:ext uri="{FF2B5EF4-FFF2-40B4-BE49-F238E27FC236}">
                  <a16:creationId xmlns:a16="http://schemas.microsoft.com/office/drawing/2014/main" id="{E7BD66CF-037A-4386-BA56-F71CC2286A9F}"/>
                </a:ext>
              </a:extLst>
            </p:cNvPr>
            <p:cNvSpPr txBox="1">
              <a:spLocks/>
            </p:cNvSpPr>
            <p:nvPr/>
          </p:nvSpPr>
          <p:spPr>
            <a:xfrm>
              <a:off x="2854094" y="4952235"/>
              <a:ext cx="1739683" cy="534657"/>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Start of Submission</a:t>
              </a:r>
            </a:p>
          </p:txBody>
        </p:sp>
      </p:grpSp>
      <p:grpSp>
        <p:nvGrpSpPr>
          <p:cNvPr id="121" name="Group 120">
            <a:extLst>
              <a:ext uri="{FF2B5EF4-FFF2-40B4-BE49-F238E27FC236}">
                <a16:creationId xmlns:a16="http://schemas.microsoft.com/office/drawing/2014/main" id="{256FC86F-9CAF-421B-9417-24E46D52225B}"/>
              </a:ext>
            </a:extLst>
          </p:cNvPr>
          <p:cNvGrpSpPr/>
          <p:nvPr/>
        </p:nvGrpSpPr>
        <p:grpSpPr>
          <a:xfrm>
            <a:off x="8914755" y="4550482"/>
            <a:ext cx="1614938" cy="1298909"/>
            <a:chOff x="2770272" y="4589858"/>
            <a:chExt cx="1739684" cy="1298909"/>
          </a:xfrm>
        </p:grpSpPr>
        <p:cxnSp>
          <p:nvCxnSpPr>
            <p:cNvPr id="122" name="Straight Arrow Connector 121">
              <a:extLst>
                <a:ext uri="{FF2B5EF4-FFF2-40B4-BE49-F238E27FC236}">
                  <a16:creationId xmlns:a16="http://schemas.microsoft.com/office/drawing/2014/main" id="{03195962-0E22-44FA-AFF4-1B06F0BC84C5}"/>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50B1A2F6-866B-411B-9597-0313D07D6AFF}"/>
                </a:ext>
              </a:extLst>
            </p:cNvPr>
            <p:cNvGrpSpPr/>
            <p:nvPr/>
          </p:nvGrpSpPr>
          <p:grpSpPr>
            <a:xfrm>
              <a:off x="2770272" y="4946220"/>
              <a:ext cx="1739684" cy="942547"/>
              <a:chOff x="2242698" y="1276868"/>
              <a:chExt cx="1793875" cy="990706"/>
            </a:xfrm>
          </p:grpSpPr>
          <p:sp>
            <p:nvSpPr>
              <p:cNvPr id="124" name="Text Placeholder 30">
                <a:extLst>
                  <a:ext uri="{FF2B5EF4-FFF2-40B4-BE49-F238E27FC236}">
                    <a16:creationId xmlns:a16="http://schemas.microsoft.com/office/drawing/2014/main" id="{BD1D5254-5FEF-4B8E-9CAD-B3C099BEC0D4}"/>
                  </a:ext>
                </a:extLst>
              </p:cNvPr>
              <p:cNvSpPr txBox="1">
                <a:spLocks/>
              </p:cNvSpPr>
              <p:nvPr/>
            </p:nvSpPr>
            <p:spPr>
              <a:xfrm>
                <a:off x="2242698" y="1276868"/>
                <a:ext cx="1793875"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125" name="Text Placeholder 31">
                <a:extLst>
                  <a:ext uri="{FF2B5EF4-FFF2-40B4-BE49-F238E27FC236}">
                    <a16:creationId xmlns:a16="http://schemas.microsoft.com/office/drawing/2014/main" id="{B7B8A5E2-0E53-4CF6-B9B9-1BC0B7874959}"/>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sp>
        <p:nvSpPr>
          <p:cNvPr id="85" name="Text Placeholder 31">
            <a:extLst>
              <a:ext uri="{FF2B5EF4-FFF2-40B4-BE49-F238E27FC236}">
                <a16:creationId xmlns:a16="http://schemas.microsoft.com/office/drawing/2014/main" id="{5D9F470F-685B-4913-A412-8BAF50EC8164}"/>
              </a:ext>
            </a:extLst>
          </p:cNvPr>
          <p:cNvSpPr txBox="1">
            <a:spLocks/>
          </p:cNvSpPr>
          <p:nvPr/>
        </p:nvSpPr>
        <p:spPr>
          <a:xfrm>
            <a:off x="6901212" y="4896847"/>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May 7, 2024</a:t>
            </a:r>
          </a:p>
        </p:txBody>
      </p:sp>
      <p:sp>
        <p:nvSpPr>
          <p:cNvPr id="86" name="Text Placeholder 31">
            <a:extLst>
              <a:ext uri="{FF2B5EF4-FFF2-40B4-BE49-F238E27FC236}">
                <a16:creationId xmlns:a16="http://schemas.microsoft.com/office/drawing/2014/main" id="{4EF37B31-FFE3-410F-9073-2A30F441AE96}"/>
              </a:ext>
            </a:extLst>
          </p:cNvPr>
          <p:cNvSpPr txBox="1">
            <a:spLocks/>
          </p:cNvSpPr>
          <p:nvPr/>
        </p:nvSpPr>
        <p:spPr>
          <a:xfrm>
            <a:off x="9086114" y="5197454"/>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26, 2024</a:t>
            </a:r>
          </a:p>
        </p:txBody>
      </p:sp>
      <p:sp>
        <p:nvSpPr>
          <p:cNvPr id="87" name="Text Placeholder 30">
            <a:extLst>
              <a:ext uri="{FF2B5EF4-FFF2-40B4-BE49-F238E27FC236}">
                <a16:creationId xmlns:a16="http://schemas.microsoft.com/office/drawing/2014/main" id="{5610FC17-57C0-43BC-9B1B-383C049A62BF}"/>
              </a:ext>
            </a:extLst>
          </p:cNvPr>
          <p:cNvSpPr txBox="1">
            <a:spLocks/>
          </p:cNvSpPr>
          <p:nvPr/>
        </p:nvSpPr>
        <p:spPr>
          <a:xfrm>
            <a:off x="430993" y="2948655"/>
            <a:ext cx="10573698" cy="285334"/>
          </a:xfrm>
          <a:prstGeom prst="rect">
            <a:avLst/>
          </a:prstGeom>
          <a:solidFill>
            <a:schemeClr val="accent1">
              <a:lumMod val="75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Cohort Processing - </a:t>
            </a:r>
            <a:r>
              <a:rPr kumimoji="0" lang="en-US" sz="1200" b="1" i="1" u="none" strike="noStrike" kern="1200" cap="none" spc="0" normalizeH="0" baseline="0" noProof="0" dirty="0">
                <a:ln>
                  <a:noFill/>
                </a:ln>
                <a:solidFill>
                  <a:srgbClr val="FCFCFC"/>
                </a:solidFill>
                <a:effectLst/>
                <a:uLnTx/>
                <a:uFillTx/>
                <a:latin typeface="Tahoma"/>
                <a:ea typeface="+mn-ea"/>
                <a:cs typeface="+mn-cs"/>
              </a:rPr>
              <a:t>ongoing</a:t>
            </a:r>
          </a:p>
        </p:txBody>
      </p:sp>
      <p:sp>
        <p:nvSpPr>
          <p:cNvPr id="88" name="Text Placeholder 30">
            <a:extLst>
              <a:ext uri="{FF2B5EF4-FFF2-40B4-BE49-F238E27FC236}">
                <a16:creationId xmlns:a16="http://schemas.microsoft.com/office/drawing/2014/main" id="{DACF765D-70F0-4E7D-9EB7-38FDB434E5FE}"/>
              </a:ext>
            </a:extLst>
          </p:cNvPr>
          <p:cNvSpPr txBox="1">
            <a:spLocks/>
          </p:cNvSpPr>
          <p:nvPr/>
        </p:nvSpPr>
        <p:spPr>
          <a:xfrm>
            <a:off x="439912" y="4282001"/>
            <a:ext cx="4984609" cy="253006"/>
          </a:xfrm>
          <a:prstGeom prst="rect">
            <a:avLst/>
          </a:prstGeom>
          <a:solidFill>
            <a:srgbClr val="FECDC6"/>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Submit Fall 2 Data</a:t>
            </a:r>
          </a:p>
        </p:txBody>
      </p:sp>
      <p:grpSp>
        <p:nvGrpSpPr>
          <p:cNvPr id="101" name="Group 100">
            <a:extLst>
              <a:ext uri="{FF2B5EF4-FFF2-40B4-BE49-F238E27FC236}">
                <a16:creationId xmlns:a16="http://schemas.microsoft.com/office/drawing/2014/main" id="{9FBA10B7-D79F-4C0D-B63F-DF84A5779489}"/>
              </a:ext>
            </a:extLst>
          </p:cNvPr>
          <p:cNvGrpSpPr/>
          <p:nvPr/>
        </p:nvGrpSpPr>
        <p:grpSpPr>
          <a:xfrm>
            <a:off x="10629290" y="1619971"/>
            <a:ext cx="1220898" cy="1279972"/>
            <a:chOff x="2867319" y="1913242"/>
            <a:chExt cx="1220898" cy="1279972"/>
          </a:xfrm>
        </p:grpSpPr>
        <p:cxnSp>
          <p:nvCxnSpPr>
            <p:cNvPr id="113" name="Straight Arrow Connector 112">
              <a:extLst>
                <a:ext uri="{FF2B5EF4-FFF2-40B4-BE49-F238E27FC236}">
                  <a16:creationId xmlns:a16="http://schemas.microsoft.com/office/drawing/2014/main" id="{EE23EBA1-DF9E-45AE-9C6F-47A69681530D}"/>
                </a:ext>
                <a:ext uri="{C183D7F6-B498-43B3-948B-1728B52AA6E4}">
                  <adec:decorative xmlns:adec="http://schemas.microsoft.com/office/drawing/2017/decorative" val="1"/>
                </a:ext>
              </a:extLst>
            </p:cNvPr>
            <p:cNvCxnSpPr>
              <a:cxnSpLocks/>
            </p:cNvCxnSpPr>
            <p:nvPr/>
          </p:nvCxnSpPr>
          <p:spPr>
            <a:xfrm>
              <a:off x="3235217" y="2387656"/>
              <a:ext cx="7503" cy="805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988E746-1942-4793-8A52-43C8EBFDAEF3}"/>
                </a:ext>
              </a:extLst>
            </p:cNvPr>
            <p:cNvGrpSpPr/>
            <p:nvPr/>
          </p:nvGrpSpPr>
          <p:grpSpPr>
            <a:xfrm>
              <a:off x="2867319" y="1913242"/>
              <a:ext cx="1220898" cy="428157"/>
              <a:chOff x="3276727" y="1728649"/>
              <a:chExt cx="1656861" cy="561975"/>
            </a:xfrm>
          </p:grpSpPr>
          <p:sp>
            <p:nvSpPr>
              <p:cNvPr id="116" name="Text Placeholder 30">
                <a:extLst>
                  <a:ext uri="{FF2B5EF4-FFF2-40B4-BE49-F238E27FC236}">
                    <a16:creationId xmlns:a16="http://schemas.microsoft.com/office/drawing/2014/main" id="{A27AEB02-BDB7-4F71-B265-669737A49097}"/>
                  </a:ext>
                </a:extLst>
              </p:cNvPr>
              <p:cNvSpPr txBox="1">
                <a:spLocks/>
              </p:cNvSpPr>
              <p:nvPr/>
            </p:nvSpPr>
            <p:spPr>
              <a:xfrm>
                <a:off x="3318172" y="1728649"/>
                <a:ext cx="1573970"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ODS Cohort Pull</a:t>
                </a:r>
              </a:p>
            </p:txBody>
          </p:sp>
          <p:sp>
            <p:nvSpPr>
              <p:cNvPr id="117" name="Text Placeholder 31">
                <a:extLst>
                  <a:ext uri="{FF2B5EF4-FFF2-40B4-BE49-F238E27FC236}">
                    <a16:creationId xmlns:a16="http://schemas.microsoft.com/office/drawing/2014/main" id="{8533A31B-C080-4C91-8CF4-1925A0F96468}"/>
                  </a:ext>
                </a:extLst>
              </p:cNvPr>
              <p:cNvSpPr txBox="1">
                <a:spLocks/>
              </p:cNvSpPr>
              <p:nvPr/>
            </p:nvSpPr>
            <p:spPr>
              <a:xfrm>
                <a:off x="3276727" y="2011507"/>
                <a:ext cx="1656861" cy="2705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15, 2024</a:t>
                </a:r>
              </a:p>
            </p:txBody>
          </p:sp>
        </p:grpSp>
      </p:grpSp>
      <p:grpSp>
        <p:nvGrpSpPr>
          <p:cNvPr id="118" name="Group 117">
            <a:extLst>
              <a:ext uri="{FF2B5EF4-FFF2-40B4-BE49-F238E27FC236}">
                <a16:creationId xmlns:a16="http://schemas.microsoft.com/office/drawing/2014/main" id="{FFF0DA57-FCEB-4219-A5C1-5ED09735A5FB}"/>
              </a:ext>
            </a:extLst>
          </p:cNvPr>
          <p:cNvGrpSpPr/>
          <p:nvPr/>
        </p:nvGrpSpPr>
        <p:grpSpPr>
          <a:xfrm>
            <a:off x="10234874" y="4550482"/>
            <a:ext cx="1525990" cy="1298908"/>
            <a:chOff x="2854094" y="4589858"/>
            <a:chExt cx="1643865" cy="1298908"/>
          </a:xfrm>
        </p:grpSpPr>
        <p:cxnSp>
          <p:nvCxnSpPr>
            <p:cNvPr id="119" name="Straight Arrow Connector 118">
              <a:extLst>
                <a:ext uri="{FF2B5EF4-FFF2-40B4-BE49-F238E27FC236}">
                  <a16:creationId xmlns:a16="http://schemas.microsoft.com/office/drawing/2014/main" id="{B23CEFA6-6FFE-4441-83D6-72A4AE1507D3}"/>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28025018-7D84-4FBF-BD44-C869C07BC6B0}"/>
                </a:ext>
              </a:extLst>
            </p:cNvPr>
            <p:cNvGrpSpPr/>
            <p:nvPr/>
          </p:nvGrpSpPr>
          <p:grpSpPr>
            <a:xfrm>
              <a:off x="2854094" y="4968966"/>
              <a:ext cx="1643865" cy="919800"/>
              <a:chOff x="2329131" y="1300777"/>
              <a:chExt cx="1695071" cy="966797"/>
            </a:xfrm>
          </p:grpSpPr>
          <p:sp>
            <p:nvSpPr>
              <p:cNvPr id="126" name="Text Placeholder 30">
                <a:extLst>
                  <a:ext uri="{FF2B5EF4-FFF2-40B4-BE49-F238E27FC236}">
                    <a16:creationId xmlns:a16="http://schemas.microsoft.com/office/drawing/2014/main" id="{47708542-F038-49AB-89A5-151E200B0FB0}"/>
                  </a:ext>
                </a:extLst>
              </p:cNvPr>
              <p:cNvSpPr txBox="1">
                <a:spLocks/>
              </p:cNvSpPr>
              <p:nvPr/>
            </p:nvSpPr>
            <p:spPr>
              <a:xfrm>
                <a:off x="2791716" y="1300777"/>
                <a:ext cx="1232486"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130" name="Text Placeholder 31">
                <a:extLst>
                  <a:ext uri="{FF2B5EF4-FFF2-40B4-BE49-F238E27FC236}">
                    <a16:creationId xmlns:a16="http://schemas.microsoft.com/office/drawing/2014/main" id="{8A2147FA-01A8-44D8-873B-F5B9EE8A6D97}"/>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sp>
        <p:nvSpPr>
          <p:cNvPr id="136" name="Text Placeholder 31">
            <a:extLst>
              <a:ext uri="{FF2B5EF4-FFF2-40B4-BE49-F238E27FC236}">
                <a16:creationId xmlns:a16="http://schemas.microsoft.com/office/drawing/2014/main" id="{84069AF9-0601-4C54-969A-B8E1A8DEF9E7}"/>
              </a:ext>
            </a:extLst>
          </p:cNvPr>
          <p:cNvSpPr txBox="1">
            <a:spLocks/>
          </p:cNvSpPr>
          <p:nvPr/>
        </p:nvSpPr>
        <p:spPr>
          <a:xfrm>
            <a:off x="10607509" y="5197453"/>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16, 2024</a:t>
            </a:r>
          </a:p>
        </p:txBody>
      </p:sp>
      <p:sp>
        <p:nvSpPr>
          <p:cNvPr id="138" name="Rectangle 137">
            <a:extLst>
              <a:ext uri="{FF2B5EF4-FFF2-40B4-BE49-F238E27FC236}">
                <a16:creationId xmlns:a16="http://schemas.microsoft.com/office/drawing/2014/main" id="{62A0D600-8082-4B4A-9411-EFD5CD75A906}"/>
              </a:ext>
            </a:extLst>
          </p:cNvPr>
          <p:cNvSpPr/>
          <p:nvPr/>
        </p:nvSpPr>
        <p:spPr>
          <a:xfrm>
            <a:off x="3414684" y="5560280"/>
            <a:ext cx="5161135" cy="384721"/>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https://www.cde.ca.gov/ds/sp/cl/rptcalendar.asp</a:t>
            </a:r>
            <a:endPar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endParaRPr>
          </a:p>
        </p:txBody>
      </p:sp>
      <p:sp>
        <p:nvSpPr>
          <p:cNvPr id="4" name="Slide Number Placeholder 3">
            <a:extLst>
              <a:ext uri="{FF2B5EF4-FFF2-40B4-BE49-F238E27FC236}">
                <a16:creationId xmlns:a16="http://schemas.microsoft.com/office/drawing/2014/main" id="{743C01B4-A8EA-456C-B7CD-5A977F413C7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9" name="Text Placeholder 30">
            <a:extLst>
              <a:ext uri="{FF2B5EF4-FFF2-40B4-BE49-F238E27FC236}">
                <a16:creationId xmlns:a16="http://schemas.microsoft.com/office/drawing/2014/main" id="{81DFD004-8D27-839E-9D95-89D7919991B2}"/>
              </a:ext>
            </a:extLst>
          </p:cNvPr>
          <p:cNvSpPr txBox="1">
            <a:spLocks/>
          </p:cNvSpPr>
          <p:nvPr/>
        </p:nvSpPr>
        <p:spPr>
          <a:xfrm>
            <a:off x="9753466" y="4235861"/>
            <a:ext cx="1251225" cy="282229"/>
          </a:xfrm>
          <a:prstGeom prst="rect">
            <a:avLst/>
          </a:prstGeom>
          <a:solidFill>
            <a:schemeClr val="accent3">
              <a:lumMod val="40000"/>
              <a:lumOff val="60000"/>
            </a:schemeClr>
          </a:solidFill>
          <a:ln>
            <a:solidFill>
              <a:schemeClr val="accent3">
                <a:lumMod val="40000"/>
                <a:lumOff val="60000"/>
              </a:schemeClr>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cxnSp>
        <p:nvCxnSpPr>
          <p:cNvPr id="12" name="Connector: Elbow 11">
            <a:extLst>
              <a:ext uri="{FF2B5EF4-FFF2-40B4-BE49-F238E27FC236}">
                <a16:creationId xmlns:a16="http://schemas.microsoft.com/office/drawing/2014/main" id="{6E8A11DA-C76D-881A-ABDD-21630DF3C83F}"/>
              </a:ext>
            </a:extLst>
          </p:cNvPr>
          <p:cNvCxnSpPr>
            <a:stCxn id="98" idx="2"/>
            <a:endCxn id="70" idx="3"/>
          </p:cNvCxnSpPr>
          <p:nvPr/>
        </p:nvCxnSpPr>
        <p:spPr>
          <a:xfrm rot="5400000">
            <a:off x="3939938" y="1986770"/>
            <a:ext cx="689647" cy="22414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93735AA-BF66-CF09-38C7-114FFC838BF0}"/>
              </a:ext>
            </a:extLst>
          </p:cNvPr>
          <p:cNvCxnSpPr>
            <a:cxnSpLocks/>
          </p:cNvCxnSpPr>
          <p:nvPr/>
        </p:nvCxnSpPr>
        <p:spPr>
          <a:xfrm>
            <a:off x="3108163" y="1797161"/>
            <a:ext cx="0" cy="467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BBE35E23-B19A-ECD2-3A0D-C55130DAB613}"/>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1652581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135" y="232639"/>
            <a:ext cx="10056812" cy="690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a:ea typeface="+mj-ea"/>
                <a:cs typeface="Poppins" panose="02000000000000000000" pitchFamily="2" charset="0"/>
              </a:rPr>
              <a:t>Suggested Milestones</a:t>
            </a:r>
            <a:endParaRPr kumimoji="0" lang="en-US" sz="3200" b="1" i="0" u="none" strike="noStrike" kern="1200" cap="none" spc="0" normalizeH="0" baseline="0" noProof="0" dirty="0">
              <a:ln>
                <a:noFill/>
              </a:ln>
              <a:solidFill>
                <a:srgbClr val="FF735D"/>
              </a:solidFill>
              <a:effectLst/>
              <a:uLnTx/>
              <a:uFillTx/>
              <a:latin typeface="Tahoma"/>
              <a:ea typeface="+mj-ea"/>
              <a:cs typeface="Poppins" panose="02000000000000000000" pitchFamily="2" charset="0"/>
            </a:endParaRPr>
          </a:p>
        </p:txBody>
      </p:sp>
      <p:sp>
        <p:nvSpPr>
          <p:cNvPr id="23" name="TextBox 22"/>
          <p:cNvSpPr txBox="1">
            <a:spLocks/>
          </p:cNvSpPr>
          <p:nvPr/>
        </p:nvSpPr>
        <p:spPr>
          <a:xfrm>
            <a:off x="271769" y="3244804"/>
            <a:ext cx="1541121" cy="76944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dirty="0">
                <a:ln>
                  <a:noFill/>
                </a:ln>
                <a:solidFill>
                  <a:srgbClr val="555FAD">
                    <a:lumMod val="50000"/>
                  </a:srgbClr>
                </a:solidFill>
                <a:effectLst/>
                <a:uLnTx/>
                <a:uFillTx/>
                <a:ea typeface="+mn-ea"/>
                <a:cs typeface="Poppins" panose="02000000000000000000" pitchFamily="2" charset="0"/>
              </a:rPr>
              <a:t>EOY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dirty="0">
                <a:ln>
                  <a:noFill/>
                </a:ln>
                <a:solidFill>
                  <a:srgbClr val="555FAD">
                    <a:lumMod val="50000"/>
                  </a:srgbClr>
                </a:solidFill>
                <a:effectLst/>
                <a:uLnTx/>
                <a:uFillTx/>
                <a:ea typeface="+mn-ea"/>
                <a:cs typeface="Poppins" panose="02000000000000000000" pitchFamily="2" charset="0"/>
              </a:rPr>
              <a:t>2022-2023</a:t>
            </a:r>
          </a:p>
        </p:txBody>
      </p:sp>
      <p:sp>
        <p:nvSpPr>
          <p:cNvPr id="24" name="Freeform 1140"/>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3DC1BD"/>
                  </a:solidFill>
                  <a:effectLst/>
                  <a:uLnTx/>
                  <a:uFillTx/>
                  <a:latin typeface="Poppins" panose="02000000000000000000" pitchFamily="2" charset="0"/>
                  <a:ea typeface="+mn-ea"/>
                  <a:cs typeface="Poppins" panose="02000000000000000000" pitchFamily="2" charset="0"/>
                </a:rPr>
                <a:t>Now – 6/23</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Submit and post files. Review Validation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612666"/>
            <a:chOff x="1589088" y="2644775"/>
            <a:chExt cx="9907694" cy="612665"/>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6/26 – 7/14</a:t>
              </a:r>
            </a:p>
          </p:txBody>
        </p:sp>
        <p:sp>
          <p:nvSpPr>
            <p:cNvPr id="12" name="TextBox 11"/>
            <p:cNvSpPr txBox="1"/>
            <p:nvPr/>
          </p:nvSpPr>
          <p:spPr>
            <a:xfrm>
              <a:off x="5385882" y="2764998"/>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certification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Lst>
          </p:cNvPr>
          <p:cNvGrpSpPr/>
          <p:nvPr/>
        </p:nvGrpSpPr>
        <p:grpSpPr>
          <a:xfrm>
            <a:off x="1906791" y="3721015"/>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solidFill>
                  <a:effectLst/>
                  <a:uLnTx/>
                  <a:uFillTx/>
                  <a:latin typeface="Poppins" panose="02000000000000000000" pitchFamily="2" charset="0"/>
                  <a:ea typeface="+mn-ea"/>
                  <a:cs typeface="Poppins" panose="02000000000000000000" pitchFamily="2" charset="0"/>
                </a:rPr>
                <a:t>7/17– 7/21</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dirty="0">
                  <a:solidFill>
                    <a:srgbClr val="FF0000"/>
                  </a:solidFill>
                  <a:latin typeface="Poppins"/>
                  <a:cs typeface="Poppins" panose="02000000000000000000" pitchFamily="2" charset="0"/>
                </a:rPr>
                <a:t>7</a:t>
              </a:r>
              <a:r>
                <a:rPr kumimoji="0" lang="en-US" sz="1600" b="1" i="0" u="none" strike="noStrike" kern="1200" cap="none" spc="-31" normalizeH="0" baseline="0" noProof="0" dirty="0">
                  <a:ln>
                    <a:noFill/>
                  </a:ln>
                  <a:solidFill>
                    <a:srgbClr val="FF0000"/>
                  </a:solidFill>
                  <a:effectLst/>
                  <a:uLnTx/>
                  <a:uFillTx/>
                  <a:latin typeface="Poppins"/>
                  <a:cs typeface="Poppins" panose="02000000000000000000" pitchFamily="2" charset="0"/>
                </a:rPr>
                <a:t>/29 – </a:t>
              </a:r>
              <a:r>
                <a:rPr lang="en-US" sz="1600" b="1" spc="-31" dirty="0">
                  <a:solidFill>
                    <a:srgbClr val="FF0000"/>
                  </a:solidFill>
                  <a:latin typeface="Poppins"/>
                  <a:cs typeface="Poppins" panose="02000000000000000000" pitchFamily="2" charset="0"/>
                </a:rPr>
                <a:t>8/25</a:t>
              </a:r>
              <a:endPar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8"/>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 </a:t>
              </a:r>
              <a:r>
                <a:rPr lang="en-US" sz="1600" b="1" spc="-31" dirty="0">
                  <a:solidFill>
                    <a:srgbClr val="FFC000"/>
                  </a:solidFill>
                  <a:latin typeface="Poppins" panose="02000000000000000000" pitchFamily="2" charset="0"/>
                  <a:cs typeface="Poppins" panose="02000000000000000000" pitchFamily="2" charset="0"/>
                </a:rPr>
                <a:t>5/8</a:t>
              </a:r>
              <a:endPar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endParaRP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Complete </a:t>
              </a:r>
              <a:r>
                <a:rPr lang="en-US" sz="1600" b="1" spc="-31" dirty="0">
                  <a:solidFill>
                    <a:srgbClr val="555FAD">
                      <a:lumMod val="50000"/>
                    </a:srgbClr>
                  </a:solidFill>
                  <a:latin typeface="Tahoma"/>
                  <a:cs typeface="Poppins" panose="02000000000000000000" pitchFamily="2" charset="0"/>
                </a:rPr>
                <a:t>Data Population in local SIS</a:t>
              </a:r>
              <a:endPar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endParaRP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6" y="4769526"/>
            <a:ext cx="10098233" cy="577851"/>
            <a:chOff x="1179910" y="3536156"/>
            <a:chExt cx="7573673" cy="433388"/>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dirty="0">
                  <a:solidFill>
                    <a:srgbClr val="FF0000"/>
                  </a:solidFill>
                  <a:latin typeface="Poppins" panose="02000000000000000000" pitchFamily="2" charset="0"/>
                  <a:cs typeface="Poppins" panose="02000000000000000000" pitchFamily="2" charset="0"/>
                </a:rPr>
                <a:t>7</a:t>
              </a:r>
              <a:r>
                <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rPr>
                <a:t>/24 – 7/28</a:t>
              </a:r>
            </a:p>
          </p:txBody>
        </p:sp>
        <p:sp>
          <p:nvSpPr>
            <p:cNvPr id="18" name="TextBox 17"/>
            <p:cNvSpPr txBox="1"/>
            <p:nvPr/>
          </p:nvSpPr>
          <p:spPr>
            <a:xfrm>
              <a:off x="4039412" y="3621892"/>
              <a:ext cx="471417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dirty="0">
                  <a:solidFill>
                    <a:srgbClr val="555FAD">
                      <a:lumMod val="50000"/>
                    </a:srgbClr>
                  </a:solidFill>
                  <a:latin typeface="Tahoma"/>
                  <a:cs typeface="Poppins" panose="02000000000000000000" pitchFamily="2" charset="0"/>
                </a:rPr>
                <a:t>Certify by Initial Deadline</a:t>
              </a:r>
              <a:endParaRPr kumimoji="0" lang="en-US" sz="1600" b="1" i="0" u="none" strike="noStrike" kern="1200" cap="none" spc="-31" normalizeH="0" baseline="0" noProof="0" dirty="0">
                <a:ln>
                  <a:noFill/>
                </a:ln>
                <a:solidFill>
                  <a:srgbClr val="FF735D"/>
                </a:solidFill>
                <a:effectLst/>
                <a:uLnTx/>
                <a:uFillTx/>
                <a:latin typeface="Tahom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9509" y="2807729"/>
            <a:ext cx="373227" cy="373227"/>
          </a:xfrm>
          <a:prstGeom prst="rect">
            <a:avLst/>
          </a:prstGeom>
        </p:spPr>
      </p:pic>
      <p:sp>
        <p:nvSpPr>
          <p:cNvPr id="26" name="Slide Number Placeholder 25">
            <a:extLst>
              <a:ext uri="{FF2B5EF4-FFF2-40B4-BE49-F238E27FC236}">
                <a16:creationId xmlns:a16="http://schemas.microsoft.com/office/drawing/2014/main" id="{300CEE82-FF4E-4F88-B5A0-0EC1D18410E9}"/>
              </a:ext>
            </a:extLst>
          </p:cNvPr>
          <p:cNvSpPr>
            <a:spLocks noGrp="1"/>
          </p:cNvSpPr>
          <p:nvPr>
            <p:ph type="sldNum" sz="quarter" idx="11"/>
          </p:nvPr>
        </p:nvSpPr>
        <p:spPr/>
        <p:txBody>
          <a:bodyPr/>
          <a:lstStyle/>
          <a:p>
            <a:fld id="{4B73C415-D670-4716-A5EC-CC4D52CA2BAC}" type="slidenum">
              <a:rPr lang="en-US" noProof="0" smtClean="0"/>
              <a:pPr/>
              <a:t>8</a:t>
            </a:fld>
            <a:endParaRPr lang="en-US" noProof="0" dirty="0"/>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31" dirty="0">
                <a:solidFill>
                  <a:srgbClr val="555FAD">
                    <a:lumMod val="50000"/>
                  </a:srgbClr>
                </a:solidFill>
                <a:latin typeface="Tahoma"/>
                <a:cs typeface="Poppins" panose="02000000000000000000" pitchFamily="2" charset="0"/>
              </a:rPr>
              <a:t>Amendment and Final Deadline</a:t>
            </a:r>
          </a:p>
          <a:p>
            <a:pPr lvl="0">
              <a:defRPr/>
            </a:pPr>
            <a:r>
              <a:rPr lang="en-US" sz="1600" b="1" spc="-31" dirty="0">
                <a:solidFill>
                  <a:srgbClr val="FF735D"/>
                </a:solidFill>
                <a:cs typeface="Poppins" panose="02000000000000000000" pitchFamily="2" charset="0"/>
              </a:rPr>
              <a:t>(EOY 3 &amp; 4 require SELPA Approval)</a:t>
            </a:r>
            <a:endParaRPr kumimoji="0" lang="en-US" sz="1600" b="1" i="0" u="none" strike="noStrike" kern="1200" cap="none" spc="-31" normalizeH="0" baseline="0" noProof="0" dirty="0">
              <a:ln>
                <a:noFill/>
              </a:ln>
              <a:solidFill>
                <a:srgbClr val="FF735D"/>
              </a:solidFill>
              <a:effectLst/>
              <a:uLnTx/>
              <a:uFillTx/>
              <a:latin typeface="Tahoma"/>
              <a:cs typeface="Poppins" panose="02000000000000000000" pitchFamily="2" charset="0"/>
            </a:endParaRPr>
          </a:p>
        </p:txBody>
      </p:sp>
      <p:sp>
        <p:nvSpPr>
          <p:cNvPr id="44" name="Footer Placeholder 2">
            <a:extLst>
              <a:ext uri="{FF2B5EF4-FFF2-40B4-BE49-F238E27FC236}">
                <a16:creationId xmlns:a16="http://schemas.microsoft.com/office/drawing/2014/main" id="{844C930F-2824-9DD0-1406-1CB8658991F2}"/>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pic>
        <p:nvPicPr>
          <p:cNvPr id="1026" name="Picture 2" descr="End of year milestones">
            <a:extLst>
              <a:ext uri="{FF2B5EF4-FFF2-40B4-BE49-F238E27FC236}">
                <a16:creationId xmlns:a16="http://schemas.microsoft.com/office/drawing/2014/main" id="{58B01CBE-9497-71E4-0135-B7114D84FE1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40"/>
          <a:stretch/>
        </p:blipFill>
        <p:spPr bwMode="auto">
          <a:xfrm>
            <a:off x="0" y="160995"/>
            <a:ext cx="12192000" cy="627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209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E893-AE0E-43C3-9E66-15F8AF6543E3}"/>
              </a:ext>
            </a:extLst>
          </p:cNvPr>
          <p:cNvSpPr>
            <a:spLocks noGrp="1"/>
          </p:cNvSpPr>
          <p:nvPr>
            <p:ph type="title"/>
          </p:nvPr>
        </p:nvSpPr>
        <p:spPr>
          <a:xfrm>
            <a:off x="426000" y="321164"/>
            <a:ext cx="11340000" cy="432000"/>
          </a:xfrm>
        </p:spPr>
        <p:txBody>
          <a:bodyPr>
            <a:noAutofit/>
          </a:bodyPr>
          <a:lstStyle/>
          <a:p>
            <a:r>
              <a:rPr lang="en-US" dirty="0"/>
              <a:t>Certification Process</a:t>
            </a:r>
          </a:p>
        </p:txBody>
      </p:sp>
      <p:sp>
        <p:nvSpPr>
          <p:cNvPr id="5" name="Slide Number Placeholder 4">
            <a:extLst>
              <a:ext uri="{FF2B5EF4-FFF2-40B4-BE49-F238E27FC236}">
                <a16:creationId xmlns:a16="http://schemas.microsoft.com/office/drawing/2014/main" id="{38191197-C8B9-415B-A601-AC44698E6C0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9" name="Diagram 8">
            <a:extLst>
              <a:ext uri="{FF2B5EF4-FFF2-40B4-BE49-F238E27FC236}">
                <a16:creationId xmlns:a16="http://schemas.microsoft.com/office/drawing/2014/main" id="{04B306AC-9955-42BA-95B6-85DF6F6267A1}"/>
              </a:ext>
            </a:extLst>
          </p:cNvPr>
          <p:cNvGraphicFramePr/>
          <p:nvPr/>
        </p:nvGraphicFramePr>
        <p:xfrm>
          <a:off x="332294" y="1011233"/>
          <a:ext cx="5571706" cy="4580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EDA29DA4-1CC0-4ECA-BF9F-2FA3FC9891B2}"/>
              </a:ext>
            </a:extLst>
          </p:cNvPr>
          <p:cNvGraphicFramePr/>
          <p:nvPr/>
        </p:nvGraphicFramePr>
        <p:xfrm>
          <a:off x="5288972" y="978403"/>
          <a:ext cx="6396052" cy="45807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Footer Placeholder 2">
            <a:extLst>
              <a:ext uri="{FF2B5EF4-FFF2-40B4-BE49-F238E27FC236}">
                <a16:creationId xmlns:a16="http://schemas.microsoft.com/office/drawing/2014/main" id="{89135B55-44FE-E855-D105-610240A33B2D}"/>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059108102"/>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88c68383-87e6-47d9-bddd-bf3f846e2f30">V2FRC72ACC37-661584439-315</_dlc_DocId>
    <_dlc_DocIdUrl xmlns="88c68383-87e6-47d9-bddd-bf3f846e2f30">
      <Url>https://fcmat2.sharepoint.com/sites/intranet/_layouts/15/DocIdRedir.aspx?ID=V2FRC72ACC37-661584439-315</Url>
      <Description>V2FRC72ACC37-661584439-315</Description>
    </_dlc_DocIdUrl>
    <Sign_x002d_off_x0020_status xmlns="186db01c-c4a5-44d8-a310-3ab2db9d5f5c" xsi:nil="true"/>
    <DocShortBody xmlns="186db01c-c4a5-44d8-a310-3ab2db9d5f5c">This presentation is intended for ALL LEA Admins to chart a plan of action to work towards and successfully complete the EOY Certification. 
</DocShortBody>
    <DocBody xmlns="186db01c-c4a5-44d8-a310-3ab2db9d5f5c">This presentation is intended for ALL LEA Admins to chart a plan of action to work towards and successfully complete the EOY Certification. After attending this session , the participant will be able to identify the key dates, milestones and timeline of the End of Year Submissions. </DocBody>
    <DocTitle xmlns="186db01c-c4a5-44d8-a310-3ab2db9d5f5c">EOY 1-4 Primer v1.0</DocTitle>
    <ReportPeriod xmlns="186db01c-c4a5-44d8-a310-3ab2db9d5f5c">EOY</ReportPeriod>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543B26-6377-4C79-B3B3-7EEB563B553D}"/>
</file>

<file path=customXml/itemProps2.xml><?xml version="1.0" encoding="utf-8"?>
<ds:datastoreItem xmlns:ds="http://schemas.openxmlformats.org/officeDocument/2006/customXml" ds:itemID="{9244EC41-7FAB-48FC-AEB9-9F5EEDCEC5E5}">
  <ds:schemaRefs>
    <ds:schemaRef ds:uri="http://schemas.microsoft.com/sharepoint/events"/>
  </ds:schemaRefs>
</ds:datastoreItem>
</file>

<file path=customXml/itemProps3.xml><?xml version="1.0" encoding="utf-8"?>
<ds:datastoreItem xmlns:ds="http://schemas.openxmlformats.org/officeDocument/2006/customXml" ds:itemID="{C9C0BFDF-D948-4F4A-854E-477525F57792}">
  <ds:schemaRefs>
    <ds:schemaRef ds:uri="http://purl.org/dc/dcmitype/"/>
    <ds:schemaRef ds:uri="http://schemas.microsoft.com/office/2006/documentManagement/types"/>
    <ds:schemaRef ds:uri="http://www.w3.org/XML/1998/namespace"/>
    <ds:schemaRef ds:uri="3a02d6da-6e2a-47e9-8a46-3410cd2005e7"/>
    <ds:schemaRef ds:uri="http://schemas.microsoft.com/office/infopath/2007/PartnerControls"/>
    <ds:schemaRef ds:uri="http://schemas.openxmlformats.org/package/2006/metadata/core-properties"/>
    <ds:schemaRef ds:uri="8555b6f1-725f-46c5-b1ab-8a06ff3ec0fa"/>
    <ds:schemaRef ds:uri="http://schemas.microsoft.com/sharepoint/v3"/>
    <ds:schemaRef ds:uri="http://schemas.microsoft.com/office/2006/metadata/properties"/>
    <ds:schemaRef ds:uri="http://purl.org/dc/terms/"/>
    <ds:schemaRef ds:uri="http://purl.org/dc/elements/1.1/"/>
  </ds:schemaRefs>
</ds:datastoreItem>
</file>

<file path=customXml/itemProps4.xml><?xml version="1.0" encoding="utf-8"?>
<ds:datastoreItem xmlns:ds="http://schemas.openxmlformats.org/officeDocument/2006/customXml" ds:itemID="{56E3E58C-5E8A-4781-9921-C2B23BC09E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3577</Words>
  <Application>Microsoft Office PowerPoint</Application>
  <PresentationFormat>Widescreen</PresentationFormat>
  <Paragraphs>811</Paragraphs>
  <Slides>51</Slides>
  <Notes>51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51</vt:i4>
      </vt:variant>
    </vt:vector>
  </HeadingPairs>
  <TitlesOfParts>
    <vt:vector size="67" baseType="lpstr">
      <vt:lpstr>Arial</vt:lpstr>
      <vt:lpstr>Arial Black</vt:lpstr>
      <vt:lpstr>Calibri</vt:lpstr>
      <vt:lpstr>Calibri Light</vt:lpstr>
      <vt:lpstr>Helvetica Neue</vt:lpstr>
      <vt:lpstr>Lato</vt:lpstr>
      <vt:lpstr>Poppins</vt:lpstr>
      <vt:lpstr>Roboto</vt:lpstr>
      <vt:lpstr>Segoe UI VSS (Regular)</vt:lpstr>
      <vt:lpstr>Tahoma</vt:lpstr>
      <vt:lpstr>Times New Roman</vt:lpstr>
      <vt:lpstr>Wingdings</vt:lpstr>
      <vt:lpstr>Office Theme</vt:lpstr>
      <vt:lpstr>CALPADS-PowerPoint-Template</vt:lpstr>
      <vt:lpstr>1_Office Theme</vt:lpstr>
      <vt:lpstr>4_Office Theme</vt:lpstr>
      <vt:lpstr>CALPADS EOY Primer</vt:lpstr>
      <vt:lpstr>Objective</vt:lpstr>
      <vt:lpstr>Agenda</vt:lpstr>
      <vt:lpstr>EOY Overview</vt:lpstr>
      <vt:lpstr>EOY Data Collections</vt:lpstr>
      <vt:lpstr>Quick Reminders</vt:lpstr>
      <vt:lpstr>Data Collection Window for 2023-24</vt:lpstr>
      <vt:lpstr>PowerPoint Presentation</vt:lpstr>
      <vt:lpstr>Certification Process</vt:lpstr>
      <vt:lpstr>PowerPoint Presentation</vt:lpstr>
      <vt:lpstr>EOY 1</vt:lpstr>
      <vt:lpstr>EOY  1 Data Collection</vt:lpstr>
      <vt:lpstr>EOY  1 Pre-snapshot Submission Activities</vt:lpstr>
      <vt:lpstr>PowerPoint Presentation</vt:lpstr>
      <vt:lpstr>EOY 1 Reports Course Completion CTE Work Based Learning</vt:lpstr>
      <vt:lpstr>Identify Completers or Misaligned Pathways</vt:lpstr>
      <vt:lpstr>Available EOY 1 Training</vt:lpstr>
      <vt:lpstr>EOY 2</vt:lpstr>
      <vt:lpstr>EOY  2 Data Collection</vt:lpstr>
      <vt:lpstr>EOY  2 Pre-snapshot Submission Activities</vt:lpstr>
      <vt:lpstr>Pain Points Consolidated Application and Reporting System</vt:lpstr>
      <vt:lpstr>Early Program Counts</vt:lpstr>
      <vt:lpstr>EOY 2 Reports Program Participation</vt:lpstr>
      <vt:lpstr>EOY 2 Training</vt:lpstr>
      <vt:lpstr>EOY 3</vt:lpstr>
      <vt:lpstr>EOY 3 Data Collection</vt:lpstr>
      <vt:lpstr>EOY  3 Pre-snapshot Submission Activities</vt:lpstr>
      <vt:lpstr>EOY  3 Pre-snapshot Submission Activities</vt:lpstr>
      <vt:lpstr>Pain Points NPS School Incident Reporting </vt:lpstr>
      <vt:lpstr>EOY 3 Reports</vt:lpstr>
      <vt:lpstr>Identify which Report Provides Pertinent Information</vt:lpstr>
      <vt:lpstr>Available EOY 3 Training</vt:lpstr>
      <vt:lpstr>EOY 4 </vt:lpstr>
      <vt:lpstr>EOY 4 Data Collection</vt:lpstr>
      <vt:lpstr>EOY  4 Pre-snapshot Submission Activities</vt:lpstr>
      <vt:lpstr>PowerPoint Presentation</vt:lpstr>
      <vt:lpstr>EOY 4 Reports Students with disabilities</vt:lpstr>
      <vt:lpstr>Postsecondary  Status Data Analysis</vt:lpstr>
      <vt:lpstr>Available EOY 4 Training</vt:lpstr>
      <vt:lpstr>Reminders</vt:lpstr>
      <vt:lpstr>CALPADS Work Continues  </vt:lpstr>
      <vt:lpstr>SWD Monitoring</vt:lpstr>
      <vt:lpstr>Cohort Reports</vt:lpstr>
      <vt:lpstr>Wrap Up</vt:lpstr>
      <vt:lpstr>Summary</vt:lpstr>
      <vt:lpstr>PowerPoint Presentation</vt:lpstr>
      <vt:lpstr>Future Training</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EOY 1-4 Primer v1.0</dc:title>
  <dc:creator/>
  <cp:lastModifiedBy/>
  <cp:revision>155</cp:revision>
  <dcterms:created xsi:type="dcterms:W3CDTF">2019-09-24T01:00:32Z</dcterms:created>
  <dcterms:modified xsi:type="dcterms:W3CDTF">2024-04-15T16:13:33Z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dacd534b-b437-4f94-8c97-eb31f4b12aa5</vt:lpwstr>
  </property>
</Properties>
</file>